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41" r:id="rId3"/>
    <p:sldId id="342" r:id="rId4"/>
    <p:sldId id="343" r:id="rId5"/>
    <p:sldId id="344" r:id="rId6"/>
    <p:sldId id="346" r:id="rId7"/>
    <p:sldId id="348" r:id="rId8"/>
    <p:sldId id="349" r:id="rId9"/>
    <p:sldId id="350" r:id="rId10"/>
    <p:sldId id="347" r:id="rId11"/>
    <p:sldId id="345" r:id="rId12"/>
    <p:sldId id="351" r:id="rId13"/>
    <p:sldId id="333" r:id="rId14"/>
    <p:sldId id="352" r:id="rId15"/>
    <p:sldId id="353" r:id="rId16"/>
    <p:sldId id="354" r:id="rId17"/>
    <p:sldId id="336" r:id="rId18"/>
    <p:sldId id="33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94" autoAdjust="0"/>
  </p:normalViewPr>
  <p:slideViewPr>
    <p:cSldViewPr snapToGrid="0">
      <p:cViewPr varScale="1">
        <p:scale>
          <a:sx n="61" d="100"/>
          <a:sy n="61" d="100"/>
        </p:scale>
        <p:origin x="88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870B6-04E9-4760-90D1-1B9984719C76}" type="datetimeFigureOut">
              <a:rPr lang="en-GB" smtClean="0"/>
              <a:t>24/01/2023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1B882-5111-42AE-ABE8-78F36B2A439B}" type="slidenum">
              <a:rPr lang="en-GB" smtClean="0"/>
              <a:t>‹#›</a:t>
            </a:fld>
            <a:endParaRPr lang="en-GB"/>
          </a:p>
        </p:txBody>
      </p:sp>
    </p:spTree>
    <p:extLst>
      <p:ext uri="{BB962C8B-B14F-4D97-AF65-F5344CB8AC3E}">
        <p14:creationId xmlns:p14="http://schemas.microsoft.com/office/powerpoint/2010/main" val="132604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uniorlearning.com/blogs/news/the-advantages-of-dyslexi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journals.sagepub.com/doi/full/10.1177/108705471772735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link.springer.com/article/10.1007/s12402-018-0277-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3.7% of the NHS workforce have declared they have a disability on ESR. That is only the tip of the iceberg.     </a:t>
            </a:r>
          </a:p>
          <a:p>
            <a:r>
              <a:rPr lang="en-GB" dirty="0"/>
              <a:t>No one will be asked to share if they have, or suspect they have, a neurodiversity.  </a:t>
            </a:r>
          </a:p>
          <a:p>
            <a:r>
              <a:rPr lang="en-GB" dirty="0"/>
              <a:t>However, I do have Dyslexia and ADHD so I can talk with some experience.  I left school at 15 with no qualifications. School was horrendous as it was for many of us in the 1970s and I was in the dunces stream, destined for the factory floor.  I worked in various dead end jobs and then into telesales and specifically selling computers and printers in the late 1980s. I was pretty good at sales and did well but after being made redundant yet again in 2002, I decided to change direction. I got into university and that’s when I found out I had dyslexia. I graduated with a 2:1 in Human Resources Management and went on to do a self funded Masters. I’ve worked in training and gained a few diploma’s along the way including coaching diploma. Last year, at the age of 57, I was diagnosed with ADHD.  After working in HR for the NHS since 2008, I am currently on secondment working as a Business Change Analysist for the K&amp;M Pathology Network and I love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Let’s get started - What </a:t>
            </a:r>
            <a:r>
              <a:rPr lang="en-GB" dirty="0" err="1"/>
              <a:t>neurodiverse</a:t>
            </a:r>
            <a:r>
              <a:rPr lang="en-GB" dirty="0"/>
              <a:t> conditions can you name?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9D1B882-5111-42AE-ABE8-78F36B2A439B}" type="slidenum">
              <a:rPr lang="en-GB" smtClean="0"/>
              <a:t>1</a:t>
            </a:fld>
            <a:endParaRPr lang="en-GB"/>
          </a:p>
        </p:txBody>
      </p:sp>
    </p:spTree>
    <p:extLst>
      <p:ext uri="{BB962C8B-B14F-4D97-AF65-F5344CB8AC3E}">
        <p14:creationId xmlns:p14="http://schemas.microsoft.com/office/powerpoint/2010/main" val="3276063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not neurotypical and never will be. No amount of pills, therapy or reasonable adjustments are going to ‘cure’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can be hard to ask for help and explain our world. If all your world is blue, how do you describe blue? Afterall, we probably don’t know how you see the world either. Just because we are different doesn’t mean we are wrong. Actually, our unique perspectives bring many benefits to organisations especially in the areas of problem solving, science and medicine.  So let’s look at how we can support neurodivergent colleagues. </a:t>
            </a:r>
          </a:p>
          <a:p>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10</a:t>
            </a:fld>
            <a:endParaRPr lang="en-GB"/>
          </a:p>
        </p:txBody>
      </p:sp>
    </p:spTree>
    <p:extLst>
      <p:ext uri="{BB962C8B-B14F-4D97-AF65-F5344CB8AC3E}">
        <p14:creationId xmlns:p14="http://schemas.microsoft.com/office/powerpoint/2010/main" val="247587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Don’t expect the person to wear their diversity label on a t-shirt! </a:t>
            </a:r>
          </a:p>
          <a:p>
            <a:endParaRPr lang="en-GB" dirty="0"/>
          </a:p>
          <a:p>
            <a:r>
              <a:rPr lang="en-GB" b="1" dirty="0"/>
              <a:t>6. Communication</a:t>
            </a:r>
            <a:r>
              <a:rPr lang="en-GB" dirty="0"/>
              <a:t> - You might need to do a bit of research yourself. Think about your communications style, you might need to cut the background noise such as the whys and wherefores and get straight to the task at hand. Don’t make promises you can’t keep. If plans change – tell them. </a:t>
            </a:r>
          </a:p>
        </p:txBody>
      </p:sp>
      <p:sp>
        <p:nvSpPr>
          <p:cNvPr id="4" name="Slide Number Placeholder 3"/>
          <p:cNvSpPr>
            <a:spLocks noGrp="1"/>
          </p:cNvSpPr>
          <p:nvPr>
            <p:ph type="sldNum" sz="quarter" idx="5"/>
          </p:nvPr>
        </p:nvSpPr>
        <p:spPr/>
        <p:txBody>
          <a:bodyPr/>
          <a:lstStyle/>
          <a:p>
            <a:fld id="{8F9763FA-FD63-4337-B1EF-790230E48B09}" type="slidenum">
              <a:rPr lang="en-GB" smtClean="0"/>
              <a:t>11</a:t>
            </a:fld>
            <a:endParaRPr lang="en-GB"/>
          </a:p>
        </p:txBody>
      </p:sp>
    </p:spTree>
    <p:extLst>
      <p:ext uri="{BB962C8B-B14F-4D97-AF65-F5344CB8AC3E}">
        <p14:creationId xmlns:p14="http://schemas.microsoft.com/office/powerpoint/2010/main" val="109308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 Sickness Absence – The NHS People Plan requires that sickness absence targets are monitored to support those with a disability, therefore, check with your HR department about the possibility of setting a more appropriate and supportive absence management monitoring. One size does not fit all. </a:t>
            </a:r>
          </a:p>
        </p:txBody>
      </p:sp>
      <p:sp>
        <p:nvSpPr>
          <p:cNvPr id="4" name="Slide Number Placeholder 3"/>
          <p:cNvSpPr>
            <a:spLocks noGrp="1"/>
          </p:cNvSpPr>
          <p:nvPr>
            <p:ph type="sldNum" sz="quarter" idx="5"/>
          </p:nvPr>
        </p:nvSpPr>
        <p:spPr/>
        <p:txBody>
          <a:bodyPr/>
          <a:lstStyle/>
          <a:p>
            <a:fld id="{8F9763FA-FD63-4337-B1EF-790230E48B09}" type="slidenum">
              <a:rPr lang="en-GB" smtClean="0"/>
              <a:t>12</a:t>
            </a:fld>
            <a:endParaRPr lang="en-GB"/>
          </a:p>
        </p:txBody>
      </p:sp>
    </p:spTree>
    <p:extLst>
      <p:ext uri="{BB962C8B-B14F-4D97-AF65-F5344CB8AC3E}">
        <p14:creationId xmlns:p14="http://schemas.microsoft.com/office/powerpoint/2010/main" val="126308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13</a:t>
            </a:fld>
            <a:endParaRPr lang="en-GB"/>
          </a:p>
        </p:txBody>
      </p:sp>
    </p:spTree>
    <p:extLst>
      <p:ext uri="{BB962C8B-B14F-4D97-AF65-F5344CB8AC3E}">
        <p14:creationId xmlns:p14="http://schemas.microsoft.com/office/powerpoint/2010/main" val="2266911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resources out there to help you. </a:t>
            </a:r>
          </a:p>
          <a:p>
            <a:r>
              <a:rPr lang="en-GB" dirty="0"/>
              <a:t>For interviews, a person with Asperger's may find going to a new place and meeting new people overwhelming. Think of alternatives such as the first interview on line. </a:t>
            </a:r>
          </a:p>
          <a:p>
            <a:r>
              <a:rPr lang="en-GB" dirty="0"/>
              <a:t>Putting complicated or long word documents into a different format that is easier to follow. Use pictures, different fonts and colours codes. </a:t>
            </a:r>
          </a:p>
          <a:p>
            <a:r>
              <a:rPr lang="en-GB" dirty="0"/>
              <a:t>Check and re-check understanding of discussions and meetings. Give clear and concise instructions and check understanding with open ended questions such as, what do you think you might need to achieve this or how might you go about achieving this? Could you just tell me what you think I have just asked for/said so I can check we are on the same page? </a:t>
            </a:r>
          </a:p>
        </p:txBody>
      </p:sp>
      <p:sp>
        <p:nvSpPr>
          <p:cNvPr id="4" name="Slide Number Placeholder 3"/>
          <p:cNvSpPr>
            <a:spLocks noGrp="1"/>
          </p:cNvSpPr>
          <p:nvPr>
            <p:ph type="sldNum" sz="quarter" idx="5"/>
          </p:nvPr>
        </p:nvSpPr>
        <p:spPr/>
        <p:txBody>
          <a:bodyPr/>
          <a:lstStyle/>
          <a:p>
            <a:fld id="{8F9763FA-FD63-4337-B1EF-790230E48B09}" type="slidenum">
              <a:rPr lang="en-GB" smtClean="0"/>
              <a:t>14</a:t>
            </a:fld>
            <a:endParaRPr lang="en-GB"/>
          </a:p>
        </p:txBody>
      </p:sp>
    </p:spTree>
    <p:extLst>
      <p:ext uri="{BB962C8B-B14F-4D97-AF65-F5344CB8AC3E}">
        <p14:creationId xmlns:p14="http://schemas.microsoft.com/office/powerpoint/2010/main" val="420621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1B882-5111-42AE-ABE8-78F36B2A439B}" type="slidenum">
              <a:rPr lang="en-GB" smtClean="0"/>
              <a:t>15</a:t>
            </a:fld>
            <a:endParaRPr lang="en-GB"/>
          </a:p>
        </p:txBody>
      </p:sp>
    </p:spTree>
    <p:extLst>
      <p:ext uri="{BB962C8B-B14F-4D97-AF65-F5344CB8AC3E}">
        <p14:creationId xmlns:p14="http://schemas.microsoft.com/office/powerpoint/2010/main" val="2581423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17</a:t>
            </a:fld>
            <a:endParaRPr lang="en-GB"/>
          </a:p>
        </p:txBody>
      </p:sp>
    </p:spTree>
    <p:extLst>
      <p:ext uri="{BB962C8B-B14F-4D97-AF65-F5344CB8AC3E}">
        <p14:creationId xmlns:p14="http://schemas.microsoft.com/office/powerpoint/2010/main" val="2071134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18</a:t>
            </a:fld>
            <a:endParaRPr lang="en-GB"/>
          </a:p>
        </p:txBody>
      </p:sp>
    </p:spTree>
    <p:extLst>
      <p:ext uri="{BB962C8B-B14F-4D97-AF65-F5344CB8AC3E}">
        <p14:creationId xmlns:p14="http://schemas.microsoft.com/office/powerpoint/2010/main" val="397109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2</a:t>
            </a:fld>
            <a:endParaRPr lang="en-GB"/>
          </a:p>
        </p:txBody>
      </p:sp>
    </p:spTree>
    <p:extLst>
      <p:ext uri="{BB962C8B-B14F-4D97-AF65-F5344CB8AC3E}">
        <p14:creationId xmlns:p14="http://schemas.microsoft.com/office/powerpoint/2010/main" val="231852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 WHAT DO YOU THINK OF THIS SLIDE?</a:t>
            </a:r>
          </a:p>
          <a:p>
            <a:endParaRPr lang="en-GB" dirty="0"/>
          </a:p>
          <a:p>
            <a:r>
              <a:rPr lang="en-GB" dirty="0"/>
              <a:t>A - It’s all negative, focuses on the problems and negative behaviours.</a:t>
            </a:r>
          </a:p>
        </p:txBody>
      </p:sp>
      <p:sp>
        <p:nvSpPr>
          <p:cNvPr id="4" name="Slide Number Placeholder 3"/>
          <p:cNvSpPr>
            <a:spLocks noGrp="1"/>
          </p:cNvSpPr>
          <p:nvPr>
            <p:ph type="sldNum" sz="quarter" idx="5"/>
          </p:nvPr>
        </p:nvSpPr>
        <p:spPr/>
        <p:txBody>
          <a:bodyPr/>
          <a:lstStyle/>
          <a:p>
            <a:fld id="{B9D1B882-5111-42AE-ABE8-78F36B2A439B}" type="slidenum">
              <a:rPr lang="en-GB" smtClean="0"/>
              <a:t>3</a:t>
            </a:fld>
            <a:endParaRPr lang="en-GB"/>
          </a:p>
        </p:txBody>
      </p:sp>
    </p:spTree>
    <p:extLst>
      <p:ext uri="{BB962C8B-B14F-4D97-AF65-F5344CB8AC3E}">
        <p14:creationId xmlns:p14="http://schemas.microsoft.com/office/powerpoint/2010/main" val="367864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going to look in more details at some of the most common learning difficulties, notice I said </a:t>
            </a:r>
            <a:r>
              <a:rPr lang="en-GB" b="1" dirty="0"/>
              <a:t>difficulties </a:t>
            </a:r>
            <a:r>
              <a:rPr lang="en-GB" dirty="0"/>
              <a:t>and not disabilities.  For each condition I’ll start with the symptoms, which can look like negatives and then go onto the positives. Because those of us who see the world differently brings lots of</a:t>
            </a:r>
            <a:r>
              <a:rPr lang="en-GB" b="1" dirty="0"/>
              <a:t> benefits </a:t>
            </a:r>
            <a:r>
              <a:rPr lang="en-GB" dirty="0"/>
              <a:t>to tackling the challenges in the modern workplace.  </a:t>
            </a:r>
          </a:p>
          <a:p>
            <a:endParaRPr lang="en-GB" dirty="0"/>
          </a:p>
          <a:p>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4</a:t>
            </a:fld>
            <a:endParaRPr lang="en-GB"/>
          </a:p>
        </p:txBody>
      </p:sp>
    </p:spTree>
    <p:extLst>
      <p:ext uri="{BB962C8B-B14F-4D97-AF65-F5344CB8AC3E}">
        <p14:creationId xmlns:p14="http://schemas.microsoft.com/office/powerpoint/2010/main" val="201631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Autism Spectrum </a:t>
            </a:r>
            <a:r>
              <a:rPr lang="en-GB" sz="1200" b="0" i="0" kern="1200" dirty="0">
                <a:solidFill>
                  <a:schemeClr val="tx1"/>
                </a:solidFill>
                <a:effectLst/>
                <a:latin typeface="+mn-lt"/>
                <a:ea typeface="+mn-ea"/>
                <a:cs typeface="+mn-cs"/>
              </a:rPr>
              <a:t>- affects people in different ways. </a:t>
            </a:r>
            <a:r>
              <a:rPr lang="en-GB" sz="1200" b="0" i="0" u="sng" kern="1200" dirty="0">
                <a:solidFill>
                  <a:schemeClr val="tx1"/>
                </a:solidFill>
                <a:effectLst/>
                <a:latin typeface="+mn-lt"/>
                <a:ea typeface="+mn-ea"/>
                <a:cs typeface="+mn-cs"/>
              </a:rPr>
              <a:t>Social &amp; Communication problems  </a:t>
            </a:r>
            <a:r>
              <a:rPr lang="en-GB" sz="1200" b="0" i="0" kern="1200" dirty="0">
                <a:solidFill>
                  <a:schemeClr val="tx1"/>
                </a:solidFill>
                <a:effectLst/>
                <a:latin typeface="+mn-lt"/>
                <a:ea typeface="+mn-ea"/>
                <a:cs typeface="+mn-cs"/>
              </a:rPr>
              <a:t>you might see are; they take things literally and don’t get abstract concepts. They need extra time to process information or answer questions. They have </a:t>
            </a:r>
            <a:r>
              <a:rPr lang="en-GB" sz="1200" b="0" i="0" u="sng" kern="1200" dirty="0">
                <a:solidFill>
                  <a:schemeClr val="tx1"/>
                </a:solidFill>
                <a:effectLst/>
                <a:latin typeface="+mn-lt"/>
                <a:ea typeface="+mn-ea"/>
                <a:cs typeface="+mn-cs"/>
              </a:rPr>
              <a:t>difficulties reading other </a:t>
            </a:r>
            <a:r>
              <a:rPr lang="en-GB" sz="1200" b="0" i="0" u="none" kern="1200" dirty="0">
                <a:solidFill>
                  <a:schemeClr val="tx1"/>
                </a:solidFill>
                <a:effectLst/>
                <a:latin typeface="+mn-lt"/>
                <a:ea typeface="+mn-ea"/>
                <a:cs typeface="+mn-cs"/>
              </a:rPr>
              <a:t>people and may </a:t>
            </a:r>
            <a:r>
              <a:rPr lang="en-GB" sz="1200" b="0" i="0" kern="1200" dirty="0">
                <a:solidFill>
                  <a:schemeClr val="tx1"/>
                </a:solidFill>
                <a:effectLst/>
                <a:latin typeface="+mn-lt"/>
                <a:ea typeface="+mn-ea"/>
                <a:cs typeface="+mn-cs"/>
              </a:rPr>
              <a:t>appear to be insensitive or rude. They may appear to behave 'strangely' or in a way thought to be socially inappropriate, such as rocking, strimming/humming and find it hard to form friendships. They may be very overwhelmed by noise, light, smell or by touch. They like to have routines so that they know what is going to happen. Changes to their routine can also be very distressing for autistic people and make them very anxious.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Autistic people may display a range of </a:t>
            </a:r>
            <a:r>
              <a:rPr lang="en-GB" sz="1200" b="1" i="0" kern="1200" dirty="0">
                <a:solidFill>
                  <a:schemeClr val="tx1"/>
                </a:solidFill>
                <a:effectLst/>
                <a:latin typeface="+mn-lt"/>
                <a:ea typeface="+mn-ea"/>
                <a:cs typeface="+mn-cs"/>
              </a:rPr>
              <a:t>strengths and abilities </a:t>
            </a:r>
            <a:r>
              <a:rPr lang="en-GB" sz="1200" b="0" i="0" kern="1200" dirty="0">
                <a:solidFill>
                  <a:schemeClr val="tx1"/>
                </a:solidFill>
                <a:effectLst/>
                <a:latin typeface="+mn-lt"/>
                <a:ea typeface="+mn-ea"/>
                <a:cs typeface="+mn-cs"/>
              </a:rPr>
              <a:t>that can be directly related to their diagnosis, including: Memorising and learning information quickly. Thinking and learning in a visual way. Logical thinking ability. May excel (if able) in academic areas such as science, engineering and mathematics as they are technical and logical subjects that do not heavily rely on social interaction. Having an extraordinarily good memory (being able to remember facts for a long period of time). Being precise and detail orientated. Exceptional honesty and reliability. Being dependable in regards to schedules and routines. Having an excellent sense of direction. Be very punctual.</a:t>
            </a:r>
          </a:p>
          <a:p>
            <a:r>
              <a:rPr lang="en-GB" sz="1200" b="0" i="0" kern="1200" dirty="0">
                <a:solidFill>
                  <a:schemeClr val="tx1"/>
                </a:solidFill>
                <a:effectLst/>
                <a:latin typeface="+mn-lt"/>
                <a:ea typeface="+mn-ea"/>
                <a:cs typeface="+mn-cs"/>
              </a:rPr>
              <a:t>Strong adherence to rules. Able to concentrate for long periods of time when motivated. A drive for perfection and order. A capability for alternate problem solving.</a:t>
            </a:r>
          </a:p>
          <a:p>
            <a:r>
              <a:rPr lang="en-GB" sz="1200" b="0" i="0" kern="1200" dirty="0">
                <a:solidFill>
                  <a:schemeClr val="tx1"/>
                </a:solidFill>
                <a:effectLst/>
                <a:latin typeface="+mn-lt"/>
                <a:ea typeface="+mn-ea"/>
                <a:cs typeface="+mn-cs"/>
              </a:rPr>
              <a:t>A rare freshness and sense of wonderment.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5</a:t>
            </a:fld>
            <a:endParaRPr lang="en-GB"/>
          </a:p>
        </p:txBody>
      </p:sp>
    </p:spTree>
    <p:extLst>
      <p:ext uri="{BB962C8B-B14F-4D97-AF65-F5344CB8AC3E}">
        <p14:creationId xmlns:p14="http://schemas.microsoft.com/office/powerpoint/2010/main" val="3496006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Dyslexia</a:t>
            </a:r>
            <a:r>
              <a:rPr lang="en-GB" dirty="0"/>
              <a:t> - Confuse visually similar words such as cat and cot, poor or erratic spelling, read/write slowly, need to re-read paragraphs to understand them. Find it hard to listen and maintain focus and concentrate if there are distractions. Have difficulty telling left from right, get confused when given several instructions at once, have difficulty organising thoughts on paper, often forget conversations or important dates, have difficulty with personal organisation, time management and prioritising tasks, Avoid certain types of work. When they feel sensations of mental overload/switching off. www.bdadyslexia.org.uk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Strengths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UK research shows that 35% of US entrepreneurs and 20% of UK Entrepreneurs are dyslexic. </a:t>
            </a:r>
            <a:r>
              <a:rPr lang="en-GB" sz="1200" b="0" i="0" kern="1200" dirty="0" err="1">
                <a:solidFill>
                  <a:schemeClr val="tx1"/>
                </a:solidFill>
                <a:effectLst/>
                <a:latin typeface="+mn-lt"/>
                <a:ea typeface="+mn-ea"/>
                <a:cs typeface="+mn-cs"/>
              </a:rPr>
              <a:t>Everatt's</a:t>
            </a:r>
            <a:r>
              <a:rPr lang="en-GB" sz="1200" b="0" i="0" kern="1200" dirty="0">
                <a:solidFill>
                  <a:schemeClr val="tx1"/>
                </a:solidFill>
                <a:effectLst/>
                <a:latin typeface="+mn-lt"/>
                <a:ea typeface="+mn-ea"/>
                <a:cs typeface="+mn-cs"/>
              </a:rPr>
              <a:t> (1999) study also found that dyslexic adults showed signs of greater creativity, along with a more innovative problem-solving style approach.</a:t>
            </a:r>
            <a:endParaRPr lang="en-GB" dirty="0"/>
          </a:p>
          <a:p>
            <a:endParaRPr lang="en-GB" dirty="0"/>
          </a:p>
          <a:p>
            <a:r>
              <a:rPr lang="en-GB" sz="1200" b="0" i="0" kern="1200" dirty="0">
                <a:solidFill>
                  <a:schemeClr val="tx1"/>
                </a:solidFill>
                <a:effectLst/>
                <a:latin typeface="+mn-lt"/>
                <a:ea typeface="+mn-ea"/>
                <a:cs typeface="+mn-cs"/>
              </a:rPr>
              <a:t>Harvard University compared the abilities of college students with and without dyslexia for memorizing blurry-looking images resembling x-rays. Again, those with dyslexia showed an advantage over non-dyslexic students, benefiting those in the fields of science or medicine. For the most part, dyslexics aren't subsequent thinkers that move chronologically from one idea to the next, but they thrive in a simultaneous thinking environment where ideas are connected via different routes. By seeing things more holistically, this helps them to quickly identify missing components to complete the broader puzzles. Dyslexics have a great ability to sense, understand, and respond (emotionally and practically) to how people feel. This is because they are naturally visual-spatial learners and cannot automatically rely on text and sound for information. As a result, they tend to develop remarkable visual and intuitive abilities, including reading body language and facial expressions. </a:t>
            </a:r>
            <a:r>
              <a:rPr lang="en-GB" dirty="0">
                <a:hlinkClick r:id="rId3"/>
              </a:rPr>
              <a:t>The Advantages of Dyslexia – Junior Learning USA</a:t>
            </a:r>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6</a:t>
            </a:fld>
            <a:endParaRPr lang="en-GB"/>
          </a:p>
        </p:txBody>
      </p:sp>
    </p:spTree>
    <p:extLst>
      <p:ext uri="{BB962C8B-B14F-4D97-AF65-F5344CB8AC3E}">
        <p14:creationId xmlns:p14="http://schemas.microsoft.com/office/powerpoint/2010/main" val="373375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Dyspraxia</a:t>
            </a:r>
            <a:r>
              <a:rPr lang="en-GB" dirty="0"/>
              <a:t> also known as developmental co-ordination disorder (DCD), is </a:t>
            </a:r>
            <a:r>
              <a:rPr lang="en-GB" b="1" dirty="0"/>
              <a:t>a common disorder that affects movement and co-ordination</a:t>
            </a:r>
            <a:r>
              <a:rPr lang="en-GB" dirty="0"/>
              <a:t>. A person with dyspraxia may find it difficult to coordinate their body movements and themselves in general including work. </a:t>
            </a:r>
            <a:r>
              <a:rPr lang="en-GB" sz="1200" dirty="0"/>
              <a:t> They may be labelled as clumsy. </a:t>
            </a:r>
            <a:r>
              <a:rPr lang="en-GB" dirty="0"/>
              <a:t>They can find it difficult to plan what to do, and how to do it. May have problems with understanding non-verbal skills, and have unclear speech and jumbled word order. They can have </a:t>
            </a:r>
            <a:r>
              <a:rPr lang="en-GB" sz="1200" dirty="0"/>
              <a:t>difficulty distinguishing sounds from background noise and also may be extremely sensitive to taste, light, touch, and/or noise. There may also be a lack of awareness of potential dangers. Many experience moods swings and display erratic behaviour. They can have poor posture and fatigue.  Writing and drawing are difficult. Grooming and dressing can be challenging such as – shaving, applying makeup, fastening clothes, tying shoelaces. Poor hand-eye coordination.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b="1" dirty="0"/>
              <a:t>Strengths</a:t>
            </a:r>
          </a:p>
          <a:p>
            <a:r>
              <a:rPr lang="en-GB" sz="1200" b="0" i="0" kern="1200" dirty="0">
                <a:solidFill>
                  <a:schemeClr val="tx1"/>
                </a:solidFill>
                <a:effectLst/>
                <a:latin typeface="+mn-lt"/>
                <a:ea typeface="+mn-ea"/>
                <a:cs typeface="+mn-cs"/>
              </a:rPr>
              <a:t>They tend to have high verbal IQ’s, despite their struggles with organization and language structure. Attention to detail is common as they look at the world from “outside the box” and must work to make others understand their perspective. They are highly sensitive and empathetic to others; they know what it means to live with a hidden disorder that can impact all areas of life. They also tend to be driven to succeed, and have a work ethic to match their determination. Individuals with dyspraxia often have a high level of creativity, strategic thinking, leadership and problem-solving skills. They may also be very good at visual tasks and have strong attention to detail. www.exceptionalindividuals.com</a:t>
            </a:r>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7</a:t>
            </a:fld>
            <a:endParaRPr lang="en-GB"/>
          </a:p>
        </p:txBody>
      </p:sp>
    </p:spTree>
    <p:extLst>
      <p:ext uri="{BB962C8B-B14F-4D97-AF65-F5344CB8AC3E}">
        <p14:creationId xmlns:p14="http://schemas.microsoft.com/office/powerpoint/2010/main" val="386151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Dyscalculia</a:t>
            </a:r>
            <a:r>
              <a:rPr lang="en-GB" dirty="0"/>
              <a:t> is a specific and persistent difficulty with processing numbers and quantities, including: Trouble with mental maths and problem-solving, recognising quantities without counting, recalling basic maths facts (like multiplication tables), Difficulty linking numbers and symbols to amounts, making sense of money and estimating quantities, telling time on an analogue clock, </a:t>
            </a:r>
            <a:r>
              <a:rPr lang="en-GB" b="1" dirty="0"/>
              <a:t>Poor visual and spatial orientation</a:t>
            </a:r>
            <a:r>
              <a:rPr lang="en-GB" dirty="0"/>
              <a:t>, Difficulty immediately sorting out direction (right from left), Troubles with recognizing patterns and sequencing numbers.</a:t>
            </a:r>
          </a:p>
          <a:p>
            <a:endParaRPr lang="en-GB" dirty="0"/>
          </a:p>
          <a:p>
            <a:pPr fontAlgn="base"/>
            <a:r>
              <a:rPr lang="en-GB" sz="1200" b="1" i="0" kern="1200" dirty="0">
                <a:solidFill>
                  <a:schemeClr val="tx1"/>
                </a:solidFill>
                <a:effectLst/>
                <a:latin typeface="+mn-lt"/>
                <a:ea typeface="+mn-ea"/>
                <a:cs typeface="+mn-cs"/>
              </a:rPr>
              <a:t>Strengths</a:t>
            </a:r>
            <a:r>
              <a:rPr lang="en-GB" sz="1200" b="0" i="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rPr>
              <a:t>Creativity</a:t>
            </a:r>
            <a:r>
              <a:rPr lang="en-GB" sz="1200" b="0" i="0" kern="1200" dirty="0">
                <a:solidFill>
                  <a:schemeClr val="tx1"/>
                </a:solidFill>
                <a:effectLst/>
                <a:latin typeface="+mn-lt"/>
                <a:ea typeface="+mn-ea"/>
                <a:cs typeface="+mn-cs"/>
              </a:rPr>
              <a:t> – a lot of people with dyscalculia are very artistic and have above average imaginative skills, which is reflected in their learning style.</a:t>
            </a:r>
          </a:p>
          <a:p>
            <a:pPr fontAlgn="base"/>
            <a:r>
              <a:rPr lang="en-GB" sz="1200" b="0" i="0" u="sng" kern="1200" dirty="0">
                <a:solidFill>
                  <a:schemeClr val="tx1"/>
                </a:solidFill>
                <a:effectLst/>
                <a:latin typeface="+mn-lt"/>
                <a:ea typeface="+mn-ea"/>
                <a:cs typeface="+mn-cs"/>
              </a:rPr>
              <a:t>Strategic thinking </a:t>
            </a:r>
            <a:r>
              <a:rPr lang="en-GB" sz="1200" b="0" i="0" kern="1200" dirty="0">
                <a:solidFill>
                  <a:schemeClr val="tx1"/>
                </a:solidFill>
                <a:effectLst/>
                <a:latin typeface="+mn-lt"/>
                <a:ea typeface="+mn-ea"/>
                <a:cs typeface="+mn-cs"/>
              </a:rPr>
              <a:t>– people with dyscalculia see situations holistically, enabling them to identify the important elements and not just focus on one element or the minor details. </a:t>
            </a:r>
            <a:r>
              <a:rPr lang="en-GB" sz="1200" b="0" i="0" u="sng" kern="1200" dirty="0">
                <a:solidFill>
                  <a:schemeClr val="tx1"/>
                </a:solidFill>
                <a:effectLst/>
                <a:latin typeface="+mn-lt"/>
                <a:ea typeface="+mn-ea"/>
                <a:cs typeface="+mn-cs"/>
              </a:rPr>
              <a:t>Practical ability </a:t>
            </a:r>
            <a:r>
              <a:rPr lang="en-GB" sz="1200" b="0" i="0" kern="1200" dirty="0">
                <a:solidFill>
                  <a:schemeClr val="tx1"/>
                </a:solidFill>
                <a:effectLst/>
                <a:latin typeface="+mn-lt"/>
                <a:ea typeface="+mn-ea"/>
                <a:cs typeface="+mn-cs"/>
              </a:rPr>
              <a:t>– people with dyscalculia are very hands on and practical, which is a great to skill to have and can lead to some very exciting careers. </a:t>
            </a:r>
            <a:r>
              <a:rPr lang="en-GB" sz="1200" b="0" i="0" u="sng" kern="1200" dirty="0">
                <a:solidFill>
                  <a:schemeClr val="tx1"/>
                </a:solidFill>
                <a:effectLst/>
                <a:latin typeface="+mn-lt"/>
                <a:ea typeface="+mn-ea"/>
                <a:cs typeface="+mn-cs"/>
              </a:rPr>
              <a:t>Problem Solving </a:t>
            </a:r>
            <a:r>
              <a:rPr lang="en-GB" sz="1200" b="0" i="0" kern="1200" dirty="0">
                <a:solidFill>
                  <a:schemeClr val="tx1"/>
                </a:solidFill>
                <a:effectLst/>
                <a:latin typeface="+mn-lt"/>
                <a:ea typeface="+mn-ea"/>
                <a:cs typeface="+mn-cs"/>
              </a:rPr>
              <a:t>– people with dyscalculia are fast problem solvers, have the ability to think outside of the box and can reflect on past experiences. This provides unique insight and methods for solving problems. </a:t>
            </a:r>
            <a:r>
              <a:rPr lang="en-GB" sz="1200" b="0" i="0" u="sng" kern="1200" dirty="0">
                <a:solidFill>
                  <a:schemeClr val="tx1"/>
                </a:solidFill>
                <a:effectLst/>
                <a:latin typeface="+mn-lt"/>
                <a:ea typeface="+mn-ea"/>
                <a:cs typeface="+mn-cs"/>
              </a:rPr>
              <a:t>Love of words </a:t>
            </a:r>
            <a:r>
              <a:rPr lang="en-GB" sz="1200" b="0" i="0" kern="1200" dirty="0">
                <a:solidFill>
                  <a:schemeClr val="tx1"/>
                </a:solidFill>
                <a:effectLst/>
                <a:latin typeface="+mn-lt"/>
                <a:ea typeface="+mn-ea"/>
                <a:cs typeface="+mn-cs"/>
              </a:rPr>
              <a:t>– people with dyscalculia are often exceptional at reading, writing and spelling.</a:t>
            </a:r>
          </a:p>
          <a:p>
            <a:pPr fontAlgn="base"/>
            <a:r>
              <a:rPr lang="en-GB" sz="1200" b="0" i="0" u="sng" kern="1200" dirty="0">
                <a:solidFill>
                  <a:schemeClr val="tx1"/>
                </a:solidFill>
                <a:effectLst/>
                <a:latin typeface="+mn-lt"/>
                <a:ea typeface="+mn-ea"/>
                <a:cs typeface="+mn-cs"/>
              </a:rPr>
              <a:t>Intuitive thinking </a:t>
            </a:r>
            <a:r>
              <a:rPr lang="en-GB" sz="1200" b="0" i="0" kern="1200" dirty="0">
                <a:solidFill>
                  <a:schemeClr val="tx1"/>
                </a:solidFill>
                <a:effectLst/>
                <a:latin typeface="+mn-lt"/>
                <a:ea typeface="+mn-ea"/>
                <a:cs typeface="+mn-cs"/>
              </a:rPr>
              <a:t>– people with dyscalculia are good at interpreting reality and processing knowledge, experiences and signs around them. Albert Einstein, who had learning difficulties, said that his studies relied a lot on intuition.</a:t>
            </a:r>
          </a:p>
          <a:p>
            <a:pPr fontAlgn="base"/>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8</a:t>
            </a:fld>
            <a:endParaRPr lang="en-GB"/>
          </a:p>
        </p:txBody>
      </p:sp>
    </p:spTree>
    <p:extLst>
      <p:ext uri="{BB962C8B-B14F-4D97-AF65-F5344CB8AC3E}">
        <p14:creationId xmlns:p14="http://schemas.microsoft.com/office/powerpoint/2010/main" val="22416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ADHD</a:t>
            </a:r>
            <a:r>
              <a:rPr lang="en-GB" sz="1200" dirty="0"/>
              <a:t> – There are three types of ADHD and there are differences between men and women, but for this slide lets look at the general adult symptoms such as:   </a:t>
            </a:r>
            <a:r>
              <a:rPr lang="en-GB" sz="1200" b="0" i="0" kern="1200" dirty="0">
                <a:solidFill>
                  <a:schemeClr val="tx1"/>
                </a:solidFill>
                <a:effectLst/>
                <a:latin typeface="+mn-lt"/>
                <a:ea typeface="+mn-ea"/>
                <a:cs typeface="+mn-cs"/>
              </a:rPr>
              <a:t>carelessness and lack of attention to detail, continually starting new tasks before finishing old ones, poor organisational skills and time management, inability to focus or prioritise, continually losing or misplacing things, forgetfulness, restlessness and edginess, difficulty keeping quiet, and speaking out of turn, blurting out responses and often interrupting others, mood swings, irritability and a quick temper, inability to deal with stress, extreme impatience, taking risks in activities, often with little or no regard for personal safety or the safety of others – for example, driving dangerously. (NHS Adult Symptoms) </a:t>
            </a:r>
          </a:p>
          <a:p>
            <a:endParaRPr lang="en-GB" dirty="0"/>
          </a:p>
          <a:p>
            <a:r>
              <a:rPr lang="en-GB" b="1" dirty="0"/>
              <a:t>Strengths</a:t>
            </a:r>
          </a:p>
          <a:p>
            <a:r>
              <a:rPr lang="en-GB" sz="1200" b="0" i="0" kern="1200" dirty="0" err="1">
                <a:solidFill>
                  <a:schemeClr val="tx1"/>
                </a:solidFill>
                <a:effectLst/>
                <a:latin typeface="+mn-lt"/>
                <a:ea typeface="+mn-ea"/>
                <a:cs typeface="+mn-cs"/>
              </a:rPr>
              <a:t>Hyperfocusing</a:t>
            </a:r>
            <a:r>
              <a:rPr lang="en-GB" sz="1200" b="0" i="0" kern="1200" dirty="0">
                <a:solidFill>
                  <a:schemeClr val="tx1"/>
                </a:solidFill>
                <a:effectLst/>
                <a:latin typeface="+mn-lt"/>
                <a:ea typeface="+mn-ea"/>
                <a:cs typeface="+mn-cs"/>
              </a:rPr>
              <a:t> is a state where an individual with ADHD can focus on a task for hours on end, essentially tuning out everything around them if the individual is doing a job that they enjoy and find interesting. Those with ADHD are often highly </a:t>
            </a:r>
            <a:r>
              <a:rPr lang="en-GB" sz="1200" b="0" i="0" u="sng" kern="1200" dirty="0">
                <a:solidFill>
                  <a:schemeClr val="tx1"/>
                </a:solidFill>
                <a:effectLst/>
                <a:latin typeface="+mn-lt"/>
                <a:ea typeface="+mn-ea"/>
                <a:cs typeface="+mn-cs"/>
                <a:hlinkClick r:id="rId3"/>
              </a:rPr>
              <a:t>creative</a:t>
            </a:r>
            <a:r>
              <a:rPr lang="en-GB" sz="1200" b="0" i="0" kern="1200" dirty="0">
                <a:solidFill>
                  <a:schemeClr val="tx1"/>
                </a:solidFill>
                <a:effectLst/>
                <a:latin typeface="+mn-lt"/>
                <a:ea typeface="+mn-ea"/>
                <a:cs typeface="+mn-cs"/>
              </a:rPr>
              <a:t>, especially when given a goal-oriented task. Living with ADHD also requires people to approach tasks differently, which means they can become great problem solvers. Those with ADHD often think of unusual solutions because of their different perspectives. A recent </a:t>
            </a:r>
            <a:r>
              <a:rPr lang="en-GB" sz="1200" b="0" i="0" u="sng" kern="1200" dirty="0">
                <a:solidFill>
                  <a:schemeClr val="tx1"/>
                </a:solidFill>
                <a:effectLst/>
                <a:latin typeface="+mn-lt"/>
                <a:ea typeface="+mn-ea"/>
                <a:cs typeface="+mn-cs"/>
                <a:hlinkClick r:id="rId4"/>
              </a:rPr>
              <a:t>study</a:t>
            </a:r>
            <a:r>
              <a:rPr lang="en-GB" sz="1200" b="0" i="0" kern="1200" dirty="0">
                <a:solidFill>
                  <a:schemeClr val="tx1"/>
                </a:solidFill>
                <a:effectLst/>
                <a:latin typeface="+mn-lt"/>
                <a:ea typeface="+mn-ea"/>
                <a:cs typeface="+mn-cs"/>
              </a:rPr>
              <a:t> highlighted that people with ADHD may have higher levels of social intelligence, humour, and recognition of feeling, or empathy. Some people with ADHD do recognized their own abilities and have a more positive mental approach, and in turn, more “social success.”</a:t>
            </a:r>
            <a:endParaRPr lang="en-GB" dirty="0"/>
          </a:p>
        </p:txBody>
      </p:sp>
      <p:sp>
        <p:nvSpPr>
          <p:cNvPr id="4" name="Slide Number Placeholder 3"/>
          <p:cNvSpPr>
            <a:spLocks noGrp="1"/>
          </p:cNvSpPr>
          <p:nvPr>
            <p:ph type="sldNum" sz="quarter" idx="5"/>
          </p:nvPr>
        </p:nvSpPr>
        <p:spPr/>
        <p:txBody>
          <a:bodyPr/>
          <a:lstStyle/>
          <a:p>
            <a:fld id="{8F9763FA-FD63-4337-B1EF-790230E48B09}" type="slidenum">
              <a:rPr lang="en-GB" smtClean="0"/>
              <a:t>9</a:t>
            </a:fld>
            <a:endParaRPr lang="en-GB"/>
          </a:p>
        </p:txBody>
      </p:sp>
    </p:spTree>
    <p:extLst>
      <p:ext uri="{BB962C8B-B14F-4D97-AF65-F5344CB8AC3E}">
        <p14:creationId xmlns:p14="http://schemas.microsoft.com/office/powerpoint/2010/main" val="66520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2937-DE5A-926E-7CBD-3205AF5B57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E1B3C3-03EC-2BA4-AF12-D5297D769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11C52C-ED6E-887D-16A7-737F53E42032}"/>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5" name="Footer Placeholder 4">
            <a:extLst>
              <a:ext uri="{FF2B5EF4-FFF2-40B4-BE49-F238E27FC236}">
                <a16:creationId xmlns:a16="http://schemas.microsoft.com/office/drawing/2014/main" id="{754B11F8-EDB6-7368-69AE-58682B674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E77404-CA00-1B89-DC9C-709EB8F34E12}"/>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252021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0C2E-2E4A-58E9-AA77-299A0E8BFF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9F0F79-FB44-C549-9C6E-C0F5DA505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F005D9-AD19-BDE9-F9B3-DE87300C5960}"/>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5" name="Footer Placeholder 4">
            <a:extLst>
              <a:ext uri="{FF2B5EF4-FFF2-40B4-BE49-F238E27FC236}">
                <a16:creationId xmlns:a16="http://schemas.microsoft.com/office/drawing/2014/main" id="{20C49D28-6AEC-A29F-136A-DC89793F4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15231B-9880-8F7B-9195-6606057AA298}"/>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127259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2F3D6C-1A0B-D3E0-E91E-5315B1A5D8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8E0FE9-15FD-CEB6-7AEF-F6CC8C9440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07C616-8738-E455-3BB8-5078C404FD4A}"/>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5" name="Footer Placeholder 4">
            <a:extLst>
              <a:ext uri="{FF2B5EF4-FFF2-40B4-BE49-F238E27FC236}">
                <a16:creationId xmlns:a16="http://schemas.microsoft.com/office/drawing/2014/main" id="{87BF1273-A328-75E7-F41A-6E7602713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1F770D-97E3-E645-E6CC-57EACC1AF325}"/>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85476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9CA4-2A46-6F42-5384-9BB2C577A2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776420-05E3-E187-7826-D8C8DDBA7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5A4C3-FD10-23A9-03FF-A6E43E2DF2E4}"/>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5" name="Footer Placeholder 4">
            <a:extLst>
              <a:ext uri="{FF2B5EF4-FFF2-40B4-BE49-F238E27FC236}">
                <a16:creationId xmlns:a16="http://schemas.microsoft.com/office/drawing/2014/main" id="{F8556CC0-E0BF-1252-2B08-4014167698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6D3894-44F4-8365-47E8-A380D3076EDE}"/>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205630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EE99-9C22-E6AF-3FEB-3C8B05DE72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91C79A-AFCA-A35A-5429-2902FAA4D7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AED69C-34C6-C760-3CDB-69286C4E3DE9}"/>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5" name="Footer Placeholder 4">
            <a:extLst>
              <a:ext uri="{FF2B5EF4-FFF2-40B4-BE49-F238E27FC236}">
                <a16:creationId xmlns:a16="http://schemas.microsoft.com/office/drawing/2014/main" id="{03F1F799-5F7A-BEE2-6ABE-D365A651CF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95E931-058C-AD7D-0A01-83BCE9C8FEF2}"/>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5241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DB6B-0338-2567-DEC9-551111FFC5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6570AA-5697-1E1D-1E39-9BF133A42E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E7BB5C-4FD9-5626-124F-14A32B8538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DAE225-4991-F89B-F6B9-2A16BC1D39C9}"/>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6" name="Footer Placeholder 5">
            <a:extLst>
              <a:ext uri="{FF2B5EF4-FFF2-40B4-BE49-F238E27FC236}">
                <a16:creationId xmlns:a16="http://schemas.microsoft.com/office/drawing/2014/main" id="{56F95BED-81E3-2DB4-FA43-B786088251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2581A-B77D-E56C-06E5-F4E4420563D7}"/>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238061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33E4-B5BF-57B3-8857-C73ABE9F78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1F02D6-9F5D-6045-848E-FB31E56CB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72561-C1B0-EB9A-ED5B-7D2C145ACF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F5940C-98EC-0375-73C5-17E49FE1C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5134BE-C895-1547-8B83-33CC4AAB1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D8C099-0DAA-055F-4A10-5B3CEDF6569B}"/>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8" name="Footer Placeholder 7">
            <a:extLst>
              <a:ext uri="{FF2B5EF4-FFF2-40B4-BE49-F238E27FC236}">
                <a16:creationId xmlns:a16="http://schemas.microsoft.com/office/drawing/2014/main" id="{BA3184CF-6A8E-BD5F-5541-FD13547520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FE0858-0B0F-C88F-1FB8-E41437ED9290}"/>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368325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38B6-20EF-9EAA-C9A1-AF407393A9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232C8E-74DD-D443-583B-56717B9ABCB3}"/>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4" name="Footer Placeholder 3">
            <a:extLst>
              <a:ext uri="{FF2B5EF4-FFF2-40B4-BE49-F238E27FC236}">
                <a16:creationId xmlns:a16="http://schemas.microsoft.com/office/drawing/2014/main" id="{15FE773A-5EF1-07E1-D348-36E355C799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50BBA9-73C8-1EA3-BA76-9C92FC539183}"/>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6319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347E97-03CF-230B-6BC0-1E4A1BA18244}"/>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3" name="Footer Placeholder 2">
            <a:extLst>
              <a:ext uri="{FF2B5EF4-FFF2-40B4-BE49-F238E27FC236}">
                <a16:creationId xmlns:a16="http://schemas.microsoft.com/office/drawing/2014/main" id="{D6428502-D6C4-418C-0CDA-2F117C0D30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CCB343-ABD3-759B-5F3E-16191D735A25}"/>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150404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D126-C7C1-C6A1-0CB9-78D227961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4AEB3-EC26-0B1B-6CA4-BAD93DDE6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63A90B-5101-9B5A-7BCF-C249F5E66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90FC0C-1388-7976-7192-D56F8D3F4DF1}"/>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6" name="Footer Placeholder 5">
            <a:extLst>
              <a:ext uri="{FF2B5EF4-FFF2-40B4-BE49-F238E27FC236}">
                <a16:creationId xmlns:a16="http://schemas.microsoft.com/office/drawing/2014/main" id="{CF1615E0-20F8-B8CE-93CD-EE2C377CAC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C08F4-55B4-F871-6272-D1920D64253E}"/>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428878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84A5-D513-3285-A3EC-FF5CA5349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E489F5-B9B1-C278-69C2-1C6F914E9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DC6B8E-6CEB-7E33-653E-FC67D1092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162B3-B624-DACB-8DF8-BE8576DC4001}"/>
              </a:ext>
            </a:extLst>
          </p:cNvPr>
          <p:cNvSpPr>
            <a:spLocks noGrp="1"/>
          </p:cNvSpPr>
          <p:nvPr>
            <p:ph type="dt" sz="half" idx="10"/>
          </p:nvPr>
        </p:nvSpPr>
        <p:spPr/>
        <p:txBody>
          <a:bodyPr/>
          <a:lstStyle/>
          <a:p>
            <a:fld id="{C58A205F-14EB-483A-82F2-896B87DACFFF}" type="datetimeFigureOut">
              <a:rPr lang="en-GB" smtClean="0"/>
              <a:t>24/01/2023</a:t>
            </a:fld>
            <a:endParaRPr lang="en-GB"/>
          </a:p>
        </p:txBody>
      </p:sp>
      <p:sp>
        <p:nvSpPr>
          <p:cNvPr id="6" name="Footer Placeholder 5">
            <a:extLst>
              <a:ext uri="{FF2B5EF4-FFF2-40B4-BE49-F238E27FC236}">
                <a16:creationId xmlns:a16="http://schemas.microsoft.com/office/drawing/2014/main" id="{931D9742-9FB1-7256-1F51-1E0744126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DA875A-630B-20D2-143B-0646378A6F9D}"/>
              </a:ext>
            </a:extLst>
          </p:cNvPr>
          <p:cNvSpPr>
            <a:spLocks noGrp="1"/>
          </p:cNvSpPr>
          <p:nvPr>
            <p:ph type="sldNum" sz="quarter" idx="12"/>
          </p:nvPr>
        </p:nvSpPr>
        <p:spPr/>
        <p:txBody>
          <a:bodyPr/>
          <a:lstStyle/>
          <a:p>
            <a:fld id="{86FC1E41-04AA-4083-92A5-1005784BC05D}" type="slidenum">
              <a:rPr lang="en-GB" smtClean="0"/>
              <a:t>‹#›</a:t>
            </a:fld>
            <a:endParaRPr lang="en-GB"/>
          </a:p>
        </p:txBody>
      </p:sp>
    </p:spTree>
    <p:extLst>
      <p:ext uri="{BB962C8B-B14F-4D97-AF65-F5344CB8AC3E}">
        <p14:creationId xmlns:p14="http://schemas.microsoft.com/office/powerpoint/2010/main" val="427761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55A3B2-07E1-8C45-E9A9-930CBF7BB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2A956F-E790-E7E9-8C43-0E3AF1307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4A0C5-528C-8FBC-8FFA-E8A9F34FCC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A205F-14EB-483A-82F2-896B87DACFFF}" type="datetimeFigureOut">
              <a:rPr lang="en-GB" smtClean="0"/>
              <a:t>24/01/2023</a:t>
            </a:fld>
            <a:endParaRPr lang="en-GB"/>
          </a:p>
        </p:txBody>
      </p:sp>
      <p:sp>
        <p:nvSpPr>
          <p:cNvPr id="5" name="Footer Placeholder 4">
            <a:extLst>
              <a:ext uri="{FF2B5EF4-FFF2-40B4-BE49-F238E27FC236}">
                <a16:creationId xmlns:a16="http://schemas.microsoft.com/office/drawing/2014/main" id="{6EC1D77B-C0DB-2F49-6018-777F93B80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56B525-7232-8089-1AFF-F954DA228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C1E41-04AA-4083-92A5-1005784BC05D}" type="slidenum">
              <a:rPr lang="en-GB" smtClean="0"/>
              <a:t>‹#›</a:t>
            </a:fld>
            <a:endParaRPr lang="en-GB"/>
          </a:p>
        </p:txBody>
      </p:sp>
    </p:spTree>
    <p:extLst>
      <p:ext uri="{BB962C8B-B14F-4D97-AF65-F5344CB8AC3E}">
        <p14:creationId xmlns:p14="http://schemas.microsoft.com/office/powerpoint/2010/main" val="95041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mailto:christine.frame@nhs.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citizensadvice.org.uk/work/discrimination-at-work/discrimination-at-work/taking-action/asking-your-employer-for-changes-to-help-if-youre-disabled/" TargetMode="External"/><Relationship Id="rId3" Type="http://schemas.openxmlformats.org/officeDocument/2006/relationships/hyperlink" Target="https://www.nhs.uk/conditions/social-care-and-support-guide/money-work-and-benefits/work-and-disability/" TargetMode="External"/><Relationship Id="rId7" Type="http://schemas.openxmlformats.org/officeDocument/2006/relationships/hyperlink" Target="https://www.acas.org.uk/disability-at-work" TargetMode="External"/><Relationship Id="rId2" Type="http://schemas.openxmlformats.org/officeDocument/2006/relationships/hyperlink" Target="http://mtwintranet/about-us/our-mission-vision-and-values/equality-and-diversity/equality-act-2010/disability" TargetMode="External"/><Relationship Id="rId1" Type="http://schemas.openxmlformats.org/officeDocument/2006/relationships/slideLayout" Target="../slideLayouts/slideLayout2.xml"/><Relationship Id="rId6" Type="http://schemas.openxmlformats.org/officeDocument/2006/relationships/hyperlink" Target="https://www.gov.uk/rights-disabled-person/employment" TargetMode="External"/><Relationship Id="rId5" Type="http://schemas.openxmlformats.org/officeDocument/2006/relationships/hyperlink" Target="https://www.gov.uk/access-to-work" TargetMode="External"/><Relationship Id="rId4" Type="http://schemas.openxmlformats.org/officeDocument/2006/relationships/hyperlink" Target="https://www.ibms.org/resources/news/ibms-re-signs-science-council-edi-declar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juniorlearning.com/blogs/news/the-advantages-of-dyslexia"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medicalnewstoday.com/articles/adhd-benefits#strengths-and-benefit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nhs.uk/conditions/attention-deficit-hyperactivity-disorder-adhd/" TargetMode="External"/><Relationship Id="rId5" Type="http://schemas.openxmlformats.org/officeDocument/2006/relationships/image" Target="../media/image13.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7B6A-70BE-FA05-7D84-2403866747EC}"/>
              </a:ext>
            </a:extLst>
          </p:cNvPr>
          <p:cNvSpPr>
            <a:spLocks noGrp="1"/>
          </p:cNvSpPr>
          <p:nvPr>
            <p:ph type="ctrTitle"/>
          </p:nvPr>
        </p:nvSpPr>
        <p:spPr>
          <a:xfrm>
            <a:off x="599502" y="587830"/>
            <a:ext cx="5496498" cy="2336801"/>
          </a:xfrm>
        </p:spPr>
        <p:txBody>
          <a:bodyPr>
            <a:normAutofit/>
          </a:bodyPr>
          <a:lstStyle/>
          <a:p>
            <a:pPr algn="l"/>
            <a:r>
              <a:rPr lang="en-GB" sz="5000" dirty="0"/>
              <a:t>Neurodiversity in the Workplace</a:t>
            </a:r>
          </a:p>
        </p:txBody>
      </p:sp>
      <p:sp>
        <p:nvSpPr>
          <p:cNvPr id="3" name="Subtitle 2">
            <a:extLst>
              <a:ext uri="{FF2B5EF4-FFF2-40B4-BE49-F238E27FC236}">
                <a16:creationId xmlns:a16="http://schemas.microsoft.com/office/drawing/2014/main" id="{10AFED16-7EFC-9E8F-860C-01E6243145C8}"/>
              </a:ext>
            </a:extLst>
          </p:cNvPr>
          <p:cNvSpPr>
            <a:spLocks noGrp="1"/>
          </p:cNvSpPr>
          <p:nvPr>
            <p:ph type="subTitle" idx="1"/>
          </p:nvPr>
        </p:nvSpPr>
        <p:spPr>
          <a:xfrm>
            <a:off x="599502" y="4152221"/>
            <a:ext cx="5590841" cy="1655762"/>
          </a:xfrm>
        </p:spPr>
        <p:txBody>
          <a:bodyPr>
            <a:normAutofit/>
          </a:bodyPr>
          <a:lstStyle/>
          <a:p>
            <a:pPr algn="l"/>
            <a:r>
              <a:rPr lang="en-GB" dirty="0"/>
              <a:t>Christine Frame BA (Hons), MA, MCIPD</a:t>
            </a:r>
          </a:p>
          <a:p>
            <a:pPr algn="l"/>
            <a:r>
              <a:rPr lang="en-GB" dirty="0">
                <a:hlinkClick r:id="rId4"/>
              </a:rPr>
              <a:t>christine.frame@nhs.net</a:t>
            </a:r>
            <a:endParaRPr lang="en-GB" dirty="0"/>
          </a:p>
          <a:p>
            <a:pPr algn="l"/>
            <a:r>
              <a:rPr lang="en-GB" dirty="0"/>
              <a:t>Mobile: 07732 406537</a:t>
            </a:r>
          </a:p>
          <a:p>
            <a:pPr algn="l"/>
            <a:endParaRPr lang="en-GB" dirty="0"/>
          </a:p>
        </p:txBody>
      </p:sp>
      <p:pic>
        <p:nvPicPr>
          <p:cNvPr id="6" name="Picture 5">
            <a:extLst>
              <a:ext uri="{FF2B5EF4-FFF2-40B4-BE49-F238E27FC236}">
                <a16:creationId xmlns:a16="http://schemas.microsoft.com/office/drawing/2014/main" id="{6868A5B3-9DBB-4129-9065-C703321899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740" y="1323420"/>
            <a:ext cx="3656682" cy="3656682"/>
          </a:xfrm>
          <a:prstGeom prst="rect">
            <a:avLst/>
          </a:prstGeom>
        </p:spPr>
      </p:pic>
    </p:spTree>
    <p:extLst>
      <p:ext uri="{BB962C8B-B14F-4D97-AF65-F5344CB8AC3E}">
        <p14:creationId xmlns:p14="http://schemas.microsoft.com/office/powerpoint/2010/main" val="31081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idx="4294967295"/>
          </p:nvPr>
        </p:nvSpPr>
        <p:spPr>
          <a:xfrm>
            <a:off x="0" y="496888"/>
            <a:ext cx="10515600" cy="755650"/>
          </a:xfrm>
        </p:spPr>
        <p:txBody>
          <a:bodyPr>
            <a:noAutofit/>
          </a:bodyPr>
          <a:lstStyle/>
          <a:p>
            <a:r>
              <a:rPr lang="en-US" b="1" dirty="0">
                <a:solidFill>
                  <a:srgbClr val="FF33CC"/>
                </a:solidFill>
              </a:rPr>
              <a:t>How teams can support </a:t>
            </a:r>
            <a:br>
              <a:rPr lang="en-US" b="1" dirty="0">
                <a:solidFill>
                  <a:srgbClr val="FF33CC"/>
                </a:solidFill>
              </a:rPr>
            </a:br>
            <a:r>
              <a:rPr lang="en-US" b="1" dirty="0">
                <a:solidFill>
                  <a:srgbClr val="FF33CC"/>
                </a:solidFill>
              </a:rPr>
              <a:t>their neurodivergent colleagues</a:t>
            </a:r>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15" name="Rectangle: Rounded Corners 14">
            <a:extLst>
              <a:ext uri="{FF2B5EF4-FFF2-40B4-BE49-F238E27FC236}">
                <a16:creationId xmlns:a16="http://schemas.microsoft.com/office/drawing/2014/main" id="{DBFE4D7E-264C-4002-B8FD-328556C6D33A}"/>
              </a:ext>
            </a:extLst>
          </p:cNvPr>
          <p:cNvSpPr/>
          <p:nvPr/>
        </p:nvSpPr>
        <p:spPr>
          <a:xfrm>
            <a:off x="742950" y="5543550"/>
            <a:ext cx="9772650" cy="11858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in 7 people are neurodivergent</a:t>
            </a:r>
          </a:p>
          <a:p>
            <a:pPr algn="ctr"/>
            <a:r>
              <a:rPr lang="en-GB" dirty="0"/>
              <a:t>One person’s weakness is another person’s superpower</a:t>
            </a:r>
          </a:p>
          <a:p>
            <a:pPr algn="ctr"/>
            <a:r>
              <a:rPr lang="en-GB" dirty="0"/>
              <a:t>Isn’t the workplace the perfect place to embrace thinking differently – especially with current challenges!</a:t>
            </a:r>
          </a:p>
        </p:txBody>
      </p:sp>
      <p:sp>
        <p:nvSpPr>
          <p:cNvPr id="17" name="Rectangle: Rounded Corners 16">
            <a:extLst>
              <a:ext uri="{FF2B5EF4-FFF2-40B4-BE49-F238E27FC236}">
                <a16:creationId xmlns:a16="http://schemas.microsoft.com/office/drawing/2014/main" id="{0FA6FD96-E796-4989-B829-D09F4D6515FB}"/>
              </a:ext>
            </a:extLst>
          </p:cNvPr>
          <p:cNvSpPr/>
          <p:nvPr/>
        </p:nvSpPr>
        <p:spPr>
          <a:xfrm>
            <a:off x="171451" y="1781652"/>
            <a:ext cx="2928938" cy="1300162"/>
          </a:xfrm>
          <a:prstGeom prst="roundRect">
            <a:avLst/>
          </a:prstGeom>
          <a:solidFill>
            <a:schemeClr val="accent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By default, workplaces support neurotypical people</a:t>
            </a:r>
          </a:p>
        </p:txBody>
      </p:sp>
      <p:sp>
        <p:nvSpPr>
          <p:cNvPr id="18" name="Rectangle: Rounded Corners 17">
            <a:extLst>
              <a:ext uri="{FF2B5EF4-FFF2-40B4-BE49-F238E27FC236}">
                <a16:creationId xmlns:a16="http://schemas.microsoft.com/office/drawing/2014/main" id="{DEDB46A7-53C3-4035-A109-E215CE2FA6A1}"/>
              </a:ext>
            </a:extLst>
          </p:cNvPr>
          <p:cNvSpPr/>
          <p:nvPr/>
        </p:nvSpPr>
        <p:spPr>
          <a:xfrm>
            <a:off x="3729038" y="1835944"/>
            <a:ext cx="2928938" cy="1245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Neurodiversity is often overlooked at work </a:t>
            </a:r>
            <a:endParaRPr lang="en-GB" dirty="0"/>
          </a:p>
        </p:txBody>
      </p:sp>
      <p:sp>
        <p:nvSpPr>
          <p:cNvPr id="20" name="Rectangle: Rounded Corners 19">
            <a:extLst>
              <a:ext uri="{FF2B5EF4-FFF2-40B4-BE49-F238E27FC236}">
                <a16:creationId xmlns:a16="http://schemas.microsoft.com/office/drawing/2014/main" id="{8C13A246-66C2-44B1-B53F-1428FC38D026}"/>
              </a:ext>
            </a:extLst>
          </p:cNvPr>
          <p:cNvSpPr/>
          <p:nvPr/>
        </p:nvSpPr>
        <p:spPr>
          <a:xfrm>
            <a:off x="7643813" y="1792241"/>
            <a:ext cx="3389751" cy="13001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Neurodivergent people bring strength &amp; diversity to organisations</a:t>
            </a:r>
          </a:p>
        </p:txBody>
      </p:sp>
      <p:sp>
        <p:nvSpPr>
          <p:cNvPr id="21" name="Rectangle: Rounded Corners 20">
            <a:extLst>
              <a:ext uri="{FF2B5EF4-FFF2-40B4-BE49-F238E27FC236}">
                <a16:creationId xmlns:a16="http://schemas.microsoft.com/office/drawing/2014/main" id="{C5F123BE-613B-4A74-8D99-CB06418A3817}"/>
              </a:ext>
            </a:extLst>
          </p:cNvPr>
          <p:cNvSpPr/>
          <p:nvPr/>
        </p:nvSpPr>
        <p:spPr>
          <a:xfrm>
            <a:off x="171451" y="3429000"/>
            <a:ext cx="2828925" cy="1185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err="1"/>
              <a:t>Neurodiverse</a:t>
            </a:r>
            <a:r>
              <a:rPr lang="en-GB" dirty="0"/>
              <a:t> people often have to advocate for themselves</a:t>
            </a:r>
          </a:p>
        </p:txBody>
      </p:sp>
      <p:sp>
        <p:nvSpPr>
          <p:cNvPr id="22" name="Rectangle: Rounded Corners 21">
            <a:extLst>
              <a:ext uri="{FF2B5EF4-FFF2-40B4-BE49-F238E27FC236}">
                <a16:creationId xmlns:a16="http://schemas.microsoft.com/office/drawing/2014/main" id="{9322BFC9-309F-4F70-A892-9286A4E9EA6D}"/>
              </a:ext>
            </a:extLst>
          </p:cNvPr>
          <p:cNvSpPr/>
          <p:nvPr/>
        </p:nvSpPr>
        <p:spPr>
          <a:xfrm>
            <a:off x="3729038" y="3600450"/>
            <a:ext cx="2828925" cy="118586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Scientific careers are attractive to </a:t>
            </a:r>
            <a:r>
              <a:rPr lang="en-GB" dirty="0" err="1"/>
              <a:t>neurodiverse</a:t>
            </a:r>
            <a:r>
              <a:rPr lang="en-GB" dirty="0"/>
              <a:t> people</a:t>
            </a:r>
          </a:p>
        </p:txBody>
      </p:sp>
      <p:sp>
        <p:nvSpPr>
          <p:cNvPr id="24" name="Rectangle: Rounded Corners 23">
            <a:extLst>
              <a:ext uri="{FF2B5EF4-FFF2-40B4-BE49-F238E27FC236}">
                <a16:creationId xmlns:a16="http://schemas.microsoft.com/office/drawing/2014/main" id="{A1AE4F07-2249-47A9-89EF-367D35216159}"/>
              </a:ext>
            </a:extLst>
          </p:cNvPr>
          <p:cNvSpPr/>
          <p:nvPr/>
        </p:nvSpPr>
        <p:spPr>
          <a:xfrm>
            <a:off x="7643813" y="3562588"/>
            <a:ext cx="3171824" cy="1585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Supporting diversity in the workplace has positive benefits for everybody in terms of happiness, productivity and innovation</a:t>
            </a:r>
          </a:p>
        </p:txBody>
      </p:sp>
    </p:spTree>
    <p:extLst>
      <p:ext uri="{BB962C8B-B14F-4D97-AF65-F5344CB8AC3E}">
        <p14:creationId xmlns:p14="http://schemas.microsoft.com/office/powerpoint/2010/main" val="385218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p:nvPr>
        </p:nvSpPr>
        <p:spPr>
          <a:xfrm>
            <a:off x="22720" y="119871"/>
            <a:ext cx="10515600" cy="754684"/>
          </a:xfrm>
        </p:spPr>
        <p:txBody>
          <a:bodyPr>
            <a:noAutofit/>
          </a:bodyPr>
          <a:lstStyle/>
          <a:p>
            <a:r>
              <a:rPr lang="en-US" b="1" dirty="0">
                <a:solidFill>
                  <a:srgbClr val="FF33CC"/>
                </a:solidFill>
              </a:rPr>
              <a:t>How can we support our </a:t>
            </a:r>
            <a:br>
              <a:rPr lang="en-US" b="1" dirty="0">
                <a:solidFill>
                  <a:srgbClr val="FF33CC"/>
                </a:solidFill>
              </a:rPr>
            </a:br>
            <a:r>
              <a:rPr lang="en-US" b="1" dirty="0">
                <a:solidFill>
                  <a:srgbClr val="FF33CC"/>
                </a:solidFill>
              </a:rPr>
              <a:t>neurodivergent colleagues?</a:t>
            </a:r>
          </a:p>
        </p:txBody>
      </p:sp>
      <p:sp>
        <p:nvSpPr>
          <p:cNvPr id="3" name="Content Placeholder 2">
            <a:extLst>
              <a:ext uri="{FF2B5EF4-FFF2-40B4-BE49-F238E27FC236}">
                <a16:creationId xmlns:a16="http://schemas.microsoft.com/office/drawing/2014/main" id="{DD7D808A-F2FA-40E6-BE3A-A2B1944A593B}"/>
              </a:ext>
            </a:extLst>
          </p:cNvPr>
          <p:cNvSpPr>
            <a:spLocks noGrp="1"/>
          </p:cNvSpPr>
          <p:nvPr>
            <p:ph idx="1"/>
          </p:nvPr>
        </p:nvSpPr>
        <p:spPr>
          <a:xfrm>
            <a:off x="814990" y="1183432"/>
            <a:ext cx="10810461" cy="5751687"/>
          </a:xfrm>
        </p:spPr>
        <p:txBody>
          <a:bodyPr>
            <a:normAutofit fontScale="85000" lnSpcReduction="20000"/>
          </a:bodyPr>
          <a:lstStyle/>
          <a:p>
            <a:pPr marL="514350" indent="-514350">
              <a:lnSpc>
                <a:spcPct val="100000"/>
              </a:lnSpc>
              <a:buFont typeface="+mj-lt"/>
              <a:buAutoNum type="arabicPeriod"/>
            </a:pPr>
            <a:r>
              <a:rPr lang="en-GB" dirty="0"/>
              <a:t>Start with an understanding of what neurodiversity is</a:t>
            </a:r>
          </a:p>
          <a:p>
            <a:pPr marL="514350" indent="-514350">
              <a:lnSpc>
                <a:spcPct val="100000"/>
              </a:lnSpc>
              <a:buFont typeface="+mj-lt"/>
              <a:buAutoNum type="arabicPeriod"/>
            </a:pPr>
            <a:r>
              <a:rPr lang="en-GB" dirty="0"/>
              <a:t>Don’t expect people to tell you they are </a:t>
            </a:r>
            <a:r>
              <a:rPr lang="en-GB" dirty="0" err="1"/>
              <a:t>neurodiverse</a:t>
            </a:r>
            <a:r>
              <a:rPr lang="en-GB" dirty="0"/>
              <a:t> – they may not know and/or they may not wish to disclose to you</a:t>
            </a:r>
          </a:p>
          <a:p>
            <a:pPr marL="514350" indent="-514350">
              <a:lnSpc>
                <a:spcPct val="100000"/>
              </a:lnSpc>
              <a:buFont typeface="+mj-lt"/>
              <a:buAutoNum type="arabicPeriod"/>
            </a:pPr>
            <a:r>
              <a:rPr lang="en-GB" dirty="0"/>
              <a:t>Openly talk about neurodiversity as part of your normal EDI conversations</a:t>
            </a:r>
          </a:p>
          <a:p>
            <a:pPr marL="514350" indent="-514350">
              <a:lnSpc>
                <a:spcPct val="100000"/>
              </a:lnSpc>
              <a:buFont typeface="+mj-lt"/>
              <a:buAutoNum type="arabicPeriod"/>
            </a:pPr>
            <a:r>
              <a:rPr lang="en-GB" dirty="0"/>
              <a:t>Support and respect different ways of working and communicating</a:t>
            </a:r>
          </a:p>
          <a:p>
            <a:pPr marL="514350" indent="-514350">
              <a:lnSpc>
                <a:spcPct val="100000"/>
              </a:lnSpc>
              <a:buFont typeface="+mj-lt"/>
              <a:buAutoNum type="arabicPeriod"/>
            </a:pPr>
            <a:r>
              <a:rPr lang="en-GB" dirty="0"/>
              <a:t>9-5 vs early/evening shifts – productivity is key</a:t>
            </a:r>
          </a:p>
          <a:p>
            <a:pPr marL="514350" indent="-514350">
              <a:lnSpc>
                <a:spcPct val="100000"/>
              </a:lnSpc>
              <a:buFont typeface="+mj-lt"/>
              <a:buAutoNum type="arabicPeriod"/>
            </a:pPr>
            <a:r>
              <a:rPr lang="en-GB" dirty="0"/>
              <a:t>Identify the best ways of communicating </a:t>
            </a:r>
          </a:p>
          <a:p>
            <a:pPr lvl="1">
              <a:lnSpc>
                <a:spcPct val="100000"/>
              </a:lnSpc>
            </a:pPr>
            <a:r>
              <a:rPr lang="en-GB" dirty="0"/>
              <a:t>Ways of explaining things</a:t>
            </a:r>
          </a:p>
          <a:p>
            <a:pPr lvl="1">
              <a:lnSpc>
                <a:spcPct val="100000"/>
              </a:lnSpc>
            </a:pPr>
            <a:r>
              <a:rPr lang="en-GB" dirty="0"/>
              <a:t>Clear instructions, checking understanding</a:t>
            </a:r>
          </a:p>
          <a:p>
            <a:pPr lvl="1">
              <a:lnSpc>
                <a:spcPct val="100000"/>
              </a:lnSpc>
            </a:pPr>
            <a:r>
              <a:rPr lang="en-GB" dirty="0"/>
              <a:t>Verbal conversations vs emails, spreadsheets etc</a:t>
            </a:r>
          </a:p>
          <a:p>
            <a:pPr marL="514350" indent="-514350">
              <a:lnSpc>
                <a:spcPct val="100000"/>
              </a:lnSpc>
              <a:buFont typeface="+mj-lt"/>
              <a:buAutoNum type="arabicPeriod"/>
            </a:pPr>
            <a:r>
              <a:rPr lang="en-GB" dirty="0"/>
              <a:t>Be an ally to others</a:t>
            </a:r>
          </a:p>
          <a:p>
            <a:pPr marL="514350" indent="-514350">
              <a:lnSpc>
                <a:spcPct val="100000"/>
              </a:lnSpc>
              <a:buFont typeface="+mj-lt"/>
              <a:buAutoNum type="arabicPeriod"/>
            </a:pPr>
            <a:r>
              <a:rPr lang="en-GB" dirty="0"/>
              <a:t>Be mindful that words are powerful and can hurt other people</a:t>
            </a:r>
          </a:p>
          <a:p>
            <a:pPr marL="514350" indent="-514350">
              <a:lnSpc>
                <a:spcPct val="100000"/>
              </a:lnSpc>
              <a:buFont typeface="+mj-lt"/>
              <a:buAutoNum type="arabicPeriod"/>
            </a:pPr>
            <a:r>
              <a:rPr lang="en-GB" dirty="0"/>
              <a:t>Don’t make assumptions and/or judgements about behaviours or the person’s ability to deal with situations or tasks – create psychologically safe space so people feel OK to be open &amp; honest with you. </a:t>
            </a:r>
          </a:p>
          <a:p>
            <a:pPr marL="457200" lvl="1" indent="0">
              <a:lnSpc>
                <a:spcPct val="100000"/>
              </a:lnSpc>
              <a:buNone/>
            </a:pPr>
            <a:endParaRPr lang="en-GB" dirty="0"/>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spTree>
    <p:extLst>
      <p:ext uri="{BB962C8B-B14F-4D97-AF65-F5344CB8AC3E}">
        <p14:creationId xmlns:p14="http://schemas.microsoft.com/office/powerpoint/2010/main" val="104217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p:nvPr>
        </p:nvSpPr>
        <p:spPr>
          <a:xfrm>
            <a:off x="142424" y="224281"/>
            <a:ext cx="10515600" cy="754684"/>
          </a:xfrm>
        </p:spPr>
        <p:txBody>
          <a:bodyPr>
            <a:noAutofit/>
          </a:bodyPr>
          <a:lstStyle/>
          <a:p>
            <a:r>
              <a:rPr lang="en-US" b="1" dirty="0">
                <a:solidFill>
                  <a:srgbClr val="FF33CC"/>
                </a:solidFill>
              </a:rPr>
              <a:t>What managers can do</a:t>
            </a:r>
          </a:p>
        </p:txBody>
      </p:sp>
      <p:sp>
        <p:nvSpPr>
          <p:cNvPr id="3" name="Content Placeholder 2">
            <a:extLst>
              <a:ext uri="{FF2B5EF4-FFF2-40B4-BE49-F238E27FC236}">
                <a16:creationId xmlns:a16="http://schemas.microsoft.com/office/drawing/2014/main" id="{DD7D808A-F2FA-40E6-BE3A-A2B1944A593B}"/>
              </a:ext>
            </a:extLst>
          </p:cNvPr>
          <p:cNvSpPr>
            <a:spLocks noGrp="1"/>
          </p:cNvSpPr>
          <p:nvPr>
            <p:ph idx="1"/>
          </p:nvPr>
        </p:nvSpPr>
        <p:spPr>
          <a:xfrm>
            <a:off x="988271" y="997499"/>
            <a:ext cx="10810461" cy="5492316"/>
          </a:xfrm>
        </p:spPr>
        <p:txBody>
          <a:bodyPr>
            <a:normAutofit fontScale="92500" lnSpcReduction="20000"/>
          </a:bodyPr>
          <a:lstStyle/>
          <a:p>
            <a:pPr marL="514350" indent="-514350">
              <a:lnSpc>
                <a:spcPct val="100000"/>
              </a:lnSpc>
              <a:buFont typeface="+mj-lt"/>
              <a:buAutoNum type="arabicPeriod"/>
            </a:pPr>
            <a:r>
              <a:rPr lang="en-GB" dirty="0"/>
              <a:t>Understand neurodiversity in the workplace</a:t>
            </a:r>
          </a:p>
          <a:p>
            <a:pPr marL="514350" indent="-514350">
              <a:lnSpc>
                <a:spcPct val="100000"/>
              </a:lnSpc>
              <a:buFont typeface="+mj-lt"/>
              <a:buAutoNum type="arabicPeriod"/>
            </a:pPr>
            <a:r>
              <a:rPr lang="en-GB" dirty="0"/>
              <a:t>Look at the potential rather than the problem</a:t>
            </a:r>
          </a:p>
          <a:p>
            <a:pPr marL="514350" indent="-514350">
              <a:lnSpc>
                <a:spcPct val="100000"/>
              </a:lnSpc>
              <a:buFont typeface="+mj-lt"/>
              <a:buAutoNum type="arabicPeriod"/>
            </a:pPr>
            <a:r>
              <a:rPr lang="en-GB" dirty="0"/>
              <a:t>Know what resources are available to support colleagues and tell everybody</a:t>
            </a:r>
          </a:p>
          <a:p>
            <a:pPr marL="514350" indent="-514350">
              <a:lnSpc>
                <a:spcPct val="100000"/>
              </a:lnSpc>
              <a:buFont typeface="+mj-lt"/>
              <a:buAutoNum type="arabicPeriod"/>
            </a:pPr>
            <a:r>
              <a:rPr lang="en-GB" dirty="0"/>
              <a:t>Normalise conversations about neurodiversity</a:t>
            </a:r>
          </a:p>
          <a:p>
            <a:pPr marL="514350" indent="-514350">
              <a:lnSpc>
                <a:spcPct val="100000"/>
              </a:lnSpc>
              <a:buFont typeface="+mj-lt"/>
              <a:buAutoNum type="arabicPeriod"/>
            </a:pPr>
            <a:r>
              <a:rPr lang="en-GB" dirty="0"/>
              <a:t>Help to take the burden off the individuals</a:t>
            </a:r>
          </a:p>
          <a:p>
            <a:pPr marL="514350" indent="-514350">
              <a:lnSpc>
                <a:spcPct val="100000"/>
              </a:lnSpc>
              <a:buFont typeface="+mj-lt"/>
              <a:buAutoNum type="arabicPeriod"/>
            </a:pPr>
            <a:r>
              <a:rPr lang="en-GB" dirty="0"/>
              <a:t>Encourage flexible working – to get the best out of people, include sickness absence management</a:t>
            </a:r>
          </a:p>
          <a:p>
            <a:pPr marL="514350" indent="-514350">
              <a:lnSpc>
                <a:spcPct val="100000"/>
              </a:lnSpc>
              <a:buFont typeface="+mj-lt"/>
              <a:buAutoNum type="arabicPeriod"/>
            </a:pPr>
            <a:r>
              <a:rPr lang="en-GB" dirty="0"/>
              <a:t>Consider Workplace Adjustments, H&amp;WB Passports, – especially for people when they move departments within the same organisation</a:t>
            </a:r>
          </a:p>
          <a:p>
            <a:pPr marL="514350" indent="-514350">
              <a:lnSpc>
                <a:spcPct val="100000"/>
              </a:lnSpc>
              <a:buFont typeface="+mj-lt"/>
              <a:buAutoNum type="arabicPeriod"/>
            </a:pPr>
            <a:r>
              <a:rPr lang="en-GB" dirty="0"/>
              <a:t>Make interviews and applications neurodivergent friendly – e.g. give questions in advance</a:t>
            </a:r>
          </a:p>
          <a:p>
            <a:pPr marL="514350" indent="-514350">
              <a:lnSpc>
                <a:spcPct val="100000"/>
              </a:lnSpc>
              <a:buFont typeface="+mj-lt"/>
              <a:buAutoNum type="arabicPeriod"/>
            </a:pPr>
            <a:r>
              <a:rPr lang="en-GB" dirty="0"/>
              <a:t>Be part of the change </a:t>
            </a:r>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spTree>
    <p:extLst>
      <p:ext uri="{BB962C8B-B14F-4D97-AF65-F5344CB8AC3E}">
        <p14:creationId xmlns:p14="http://schemas.microsoft.com/office/powerpoint/2010/main" val="195212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p:nvPr>
        </p:nvSpPr>
        <p:spPr>
          <a:xfrm>
            <a:off x="838200" y="119871"/>
            <a:ext cx="10515600" cy="754684"/>
          </a:xfrm>
        </p:spPr>
        <p:txBody>
          <a:bodyPr>
            <a:noAutofit/>
          </a:bodyPr>
          <a:lstStyle/>
          <a:p>
            <a:r>
              <a:rPr lang="en-US" b="1" dirty="0">
                <a:solidFill>
                  <a:srgbClr val="FF33CC"/>
                </a:solidFill>
              </a:rPr>
              <a:t>Good management</a:t>
            </a:r>
          </a:p>
        </p:txBody>
      </p:sp>
      <p:sp>
        <p:nvSpPr>
          <p:cNvPr id="3" name="Content Placeholder 2">
            <a:extLst>
              <a:ext uri="{FF2B5EF4-FFF2-40B4-BE49-F238E27FC236}">
                <a16:creationId xmlns:a16="http://schemas.microsoft.com/office/drawing/2014/main" id="{DD7D808A-F2FA-40E6-BE3A-A2B1944A593B}"/>
              </a:ext>
            </a:extLst>
          </p:cNvPr>
          <p:cNvSpPr>
            <a:spLocks noGrp="1"/>
          </p:cNvSpPr>
          <p:nvPr>
            <p:ph idx="1"/>
          </p:nvPr>
        </p:nvSpPr>
        <p:spPr>
          <a:xfrm>
            <a:off x="690769" y="1045111"/>
            <a:ext cx="10810461" cy="5693018"/>
          </a:xfrm>
        </p:spPr>
        <p:txBody>
          <a:bodyPr>
            <a:normAutofit fontScale="92500" lnSpcReduction="20000"/>
          </a:bodyPr>
          <a:lstStyle/>
          <a:p>
            <a:r>
              <a:rPr lang="en-GB" b="1" dirty="0"/>
              <a:t>Encourage individuals to look ahead </a:t>
            </a:r>
            <a:r>
              <a:rPr lang="en-GB" dirty="0"/>
              <a:t>and anticipate the problems they might encounter because of their condition especially as they face new challenges.</a:t>
            </a:r>
          </a:p>
          <a:p>
            <a:r>
              <a:rPr lang="en-GB" b="1" dirty="0"/>
              <a:t>Separating complicated tasks/instructions/problems into smaller steps</a:t>
            </a:r>
            <a:r>
              <a:rPr lang="en-GB" dirty="0"/>
              <a:t>. Be clear on exactly what you want to be achieved in what format and by when. Check they have understood by asking them to repeat the instruction. </a:t>
            </a:r>
          </a:p>
          <a:p>
            <a:r>
              <a:rPr lang="en-GB" b="1" dirty="0"/>
              <a:t>Offer support during working time </a:t>
            </a:r>
            <a:r>
              <a:rPr lang="en-GB" dirty="0"/>
              <a:t>to access additional training/support via your Learning &amp; Development Department. </a:t>
            </a:r>
          </a:p>
          <a:p>
            <a:r>
              <a:rPr lang="en-GB" b="1" dirty="0"/>
              <a:t>Give them a chance to practice newly learned skills </a:t>
            </a:r>
            <a:r>
              <a:rPr lang="en-GB" dirty="0"/>
              <a:t>in a safe place. It also involves teaching people with neurological conditions how to recognise and deactivate “stress triggers.”</a:t>
            </a:r>
          </a:p>
          <a:p>
            <a:r>
              <a:rPr lang="en-GB" b="1" dirty="0"/>
              <a:t>Give opportunities to display mastery and experience success</a:t>
            </a:r>
            <a:r>
              <a:rPr lang="en-GB" dirty="0"/>
              <a:t>. Providing these opportunities gives individuals a chance to learn how to replace the language of self-doubt with the language of success.</a:t>
            </a:r>
          </a:p>
          <a:p>
            <a:r>
              <a:rPr lang="en-GB" b="1" dirty="0"/>
              <a:t>Encouraged them to use what he or she has learned </a:t>
            </a:r>
            <a:r>
              <a:rPr lang="en-GB" dirty="0"/>
              <a:t>about minimising and managing stress, and the relationship between stress and dyslexia/dyscalculia/dyspraxia, to plan for a future in which continued success is likely.</a:t>
            </a:r>
          </a:p>
          <a:p>
            <a:pPr marL="0" indent="0">
              <a:lnSpc>
                <a:spcPct val="100000"/>
              </a:lnSpc>
              <a:buNone/>
            </a:pPr>
            <a:endParaRPr lang="en-GB" dirty="0"/>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900318" y="4049020"/>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GB" dirty="0"/>
          </a:p>
        </p:txBody>
      </p:sp>
    </p:spTree>
    <p:extLst>
      <p:ext uri="{BB962C8B-B14F-4D97-AF65-F5344CB8AC3E}">
        <p14:creationId xmlns:p14="http://schemas.microsoft.com/office/powerpoint/2010/main" val="158133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p:nvPr>
        </p:nvSpPr>
        <p:spPr>
          <a:xfrm>
            <a:off x="1029195" y="304537"/>
            <a:ext cx="10515600" cy="754684"/>
          </a:xfrm>
        </p:spPr>
        <p:txBody>
          <a:bodyPr>
            <a:noAutofit/>
          </a:bodyPr>
          <a:lstStyle/>
          <a:p>
            <a:r>
              <a:rPr lang="en-US" b="1" dirty="0">
                <a:solidFill>
                  <a:srgbClr val="FF33CC"/>
                </a:solidFill>
              </a:rPr>
              <a:t>What could you do </a:t>
            </a:r>
            <a:br>
              <a:rPr lang="en-US" b="1" dirty="0">
                <a:solidFill>
                  <a:srgbClr val="FF33CC"/>
                </a:solidFill>
              </a:rPr>
            </a:br>
            <a:r>
              <a:rPr lang="en-US" b="1" dirty="0">
                <a:solidFill>
                  <a:srgbClr val="FF33CC"/>
                </a:solidFill>
              </a:rPr>
              <a:t>differently right now?</a:t>
            </a:r>
          </a:p>
        </p:txBody>
      </p:sp>
      <p:pic>
        <p:nvPicPr>
          <p:cNvPr id="8" name="Content Placeholder 7">
            <a:extLst>
              <a:ext uri="{FF2B5EF4-FFF2-40B4-BE49-F238E27FC236}">
                <a16:creationId xmlns:a16="http://schemas.microsoft.com/office/drawing/2014/main" id="{7D38D418-8EC9-47FA-8A98-06DEC6D2069E}"/>
              </a:ext>
            </a:extLst>
          </p:cNvPr>
          <p:cNvPicPr>
            <a:picLocks noGrp="1" noChangeAspect="1"/>
          </p:cNvPicPr>
          <p:nvPr>
            <p:ph idx="1"/>
          </p:nvPr>
        </p:nvPicPr>
        <p:blipFill>
          <a:blip r:embed="rId3"/>
          <a:stretch>
            <a:fillRect/>
          </a:stretch>
        </p:blipFill>
        <p:spPr>
          <a:xfrm>
            <a:off x="742950" y="1610543"/>
            <a:ext cx="10129838" cy="4797464"/>
          </a:xfrm>
          <a:prstGeom prst="rect">
            <a:avLst/>
          </a:prstGeom>
        </p:spPr>
      </p:pic>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4"/>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spTree>
    <p:extLst>
      <p:ext uri="{BB962C8B-B14F-4D97-AF65-F5344CB8AC3E}">
        <p14:creationId xmlns:p14="http://schemas.microsoft.com/office/powerpoint/2010/main" val="115834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418EB-B031-4007-8D91-820DDBC599FD}"/>
              </a:ext>
            </a:extLst>
          </p:cNvPr>
          <p:cNvPicPr>
            <a:picLocks noChangeAspect="1"/>
          </p:cNvPicPr>
          <p:nvPr/>
        </p:nvPicPr>
        <p:blipFill>
          <a:blip r:embed="rId3"/>
          <a:stretch>
            <a:fillRect/>
          </a:stretch>
        </p:blipFill>
        <p:spPr>
          <a:xfrm>
            <a:off x="200025" y="145904"/>
            <a:ext cx="12053972" cy="6712096"/>
          </a:xfrm>
          <a:prstGeom prst="rect">
            <a:avLst/>
          </a:prstGeom>
        </p:spPr>
      </p:pic>
    </p:spTree>
    <p:extLst>
      <p:ext uri="{BB962C8B-B14F-4D97-AF65-F5344CB8AC3E}">
        <p14:creationId xmlns:p14="http://schemas.microsoft.com/office/powerpoint/2010/main" val="1994535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CFE0-6824-4BA1-81D0-7B43A4BC96C0}"/>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A74F0089-845D-4512-9D1C-BAE3F48F0A38}"/>
              </a:ext>
            </a:extLst>
          </p:cNvPr>
          <p:cNvSpPr>
            <a:spLocks noGrp="1"/>
          </p:cNvSpPr>
          <p:nvPr>
            <p:ph idx="1"/>
          </p:nvPr>
        </p:nvSpPr>
        <p:spPr/>
        <p:txBody>
          <a:bodyPr>
            <a:normAutofit fontScale="92500" lnSpcReduction="10000"/>
          </a:bodyPr>
          <a:lstStyle/>
          <a:p>
            <a:r>
              <a:rPr lang="en-GB" dirty="0"/>
              <a:t>MTW – Disabled Staff Network </a:t>
            </a:r>
            <a:r>
              <a:rPr lang="en-GB" dirty="0">
                <a:hlinkClick r:id="rId2"/>
              </a:rPr>
              <a:t>MTW Intranet</a:t>
            </a:r>
            <a:r>
              <a:rPr lang="en-GB" dirty="0"/>
              <a:t> </a:t>
            </a:r>
          </a:p>
          <a:p>
            <a:r>
              <a:rPr lang="en-GB" dirty="0"/>
              <a:t>NHS guidance for staff and managers </a:t>
            </a:r>
            <a:r>
              <a:rPr lang="en-GB" dirty="0">
                <a:hlinkClick r:id="rId3"/>
              </a:rPr>
              <a:t>Work and disability - NHS (www.nhs.uk)</a:t>
            </a:r>
            <a:endParaRPr lang="en-GB" dirty="0"/>
          </a:p>
          <a:p>
            <a:r>
              <a:rPr lang="en-GB" dirty="0"/>
              <a:t>IBMS commitment to ED&amp;I </a:t>
            </a:r>
            <a:r>
              <a:rPr lang="en-GB" dirty="0">
                <a:hlinkClick r:id="rId4"/>
              </a:rPr>
              <a:t>IBMS re-signs Science Council EDI Declaration - Institute of Biomedical Science</a:t>
            </a:r>
            <a:endParaRPr lang="en-GB" dirty="0"/>
          </a:p>
          <a:p>
            <a:r>
              <a:rPr lang="en-GB" dirty="0"/>
              <a:t>Access to Work </a:t>
            </a:r>
            <a:r>
              <a:rPr lang="en-GB" dirty="0">
                <a:hlinkClick r:id="rId5"/>
              </a:rPr>
              <a:t>Access to Work: get support if you have a disability or health condition: What Access to Work is - GOV.UK (www.gov.uk)</a:t>
            </a:r>
            <a:endParaRPr lang="en-GB" dirty="0"/>
          </a:p>
          <a:p>
            <a:r>
              <a:rPr lang="en-GB" dirty="0"/>
              <a:t>Disabled Employee Rights </a:t>
            </a:r>
            <a:r>
              <a:rPr lang="en-GB" dirty="0">
                <a:hlinkClick r:id="rId6"/>
              </a:rPr>
              <a:t>Disability rights: Employment - GOV.UK (www.gov.uk)</a:t>
            </a:r>
            <a:r>
              <a:rPr lang="en-GB" dirty="0"/>
              <a:t>, </a:t>
            </a:r>
            <a:r>
              <a:rPr lang="en-GB" dirty="0">
                <a:hlinkClick r:id="rId7"/>
              </a:rPr>
              <a:t>Disability at work | </a:t>
            </a:r>
            <a:r>
              <a:rPr lang="en-GB" dirty="0" err="1">
                <a:hlinkClick r:id="rId7"/>
              </a:rPr>
              <a:t>Acas</a:t>
            </a:r>
            <a:r>
              <a:rPr lang="en-GB" dirty="0"/>
              <a:t>, </a:t>
            </a:r>
          </a:p>
          <a:p>
            <a:r>
              <a:rPr lang="en-GB" dirty="0"/>
              <a:t>Asking to help with your rights </a:t>
            </a:r>
            <a:r>
              <a:rPr lang="en-GB" dirty="0">
                <a:hlinkClick r:id="rId8"/>
              </a:rPr>
              <a:t>Asking your employer for changes to help you if you’re disabled - Citizens Advice</a:t>
            </a:r>
            <a:r>
              <a:rPr lang="en-GB" dirty="0"/>
              <a:t> and your Trade Union</a:t>
            </a:r>
          </a:p>
          <a:p>
            <a:endParaRPr lang="en-GB" dirty="0"/>
          </a:p>
        </p:txBody>
      </p:sp>
    </p:spTree>
    <p:extLst>
      <p:ext uri="{BB962C8B-B14F-4D97-AF65-F5344CB8AC3E}">
        <p14:creationId xmlns:p14="http://schemas.microsoft.com/office/powerpoint/2010/main" val="152265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p:nvPr>
        </p:nvSpPr>
        <p:spPr>
          <a:xfrm>
            <a:off x="838200" y="1100417"/>
            <a:ext cx="10515600" cy="754684"/>
          </a:xfrm>
        </p:spPr>
        <p:txBody>
          <a:bodyPr>
            <a:noAutofit/>
          </a:bodyPr>
          <a:lstStyle/>
          <a:p>
            <a:r>
              <a:rPr lang="en-US" b="1" dirty="0">
                <a:solidFill>
                  <a:srgbClr val="FF33CC"/>
                </a:solidFill>
              </a:rPr>
              <a:t>Welcome</a:t>
            </a:r>
          </a:p>
        </p:txBody>
      </p:sp>
      <p:sp>
        <p:nvSpPr>
          <p:cNvPr id="3" name="Content Placeholder 2">
            <a:extLst>
              <a:ext uri="{FF2B5EF4-FFF2-40B4-BE49-F238E27FC236}">
                <a16:creationId xmlns:a16="http://schemas.microsoft.com/office/drawing/2014/main" id="{DD7D808A-F2FA-40E6-BE3A-A2B1944A593B}"/>
              </a:ext>
            </a:extLst>
          </p:cNvPr>
          <p:cNvSpPr>
            <a:spLocks noGrp="1"/>
          </p:cNvSpPr>
          <p:nvPr>
            <p:ph idx="1"/>
          </p:nvPr>
        </p:nvSpPr>
        <p:spPr>
          <a:xfrm>
            <a:off x="900319" y="2079382"/>
            <a:ext cx="10810461" cy="1738474"/>
          </a:xfrm>
        </p:spPr>
        <p:txBody>
          <a:bodyPr>
            <a:normAutofit fontScale="77500" lnSpcReduction="20000"/>
          </a:bodyPr>
          <a:lstStyle/>
          <a:p>
            <a:pPr marL="0" indent="0">
              <a:lnSpc>
                <a:spcPct val="100000"/>
              </a:lnSpc>
              <a:buNone/>
            </a:pPr>
            <a:r>
              <a:rPr lang="en-GB" dirty="0"/>
              <a:t>Introductions and Ice breaker</a:t>
            </a:r>
          </a:p>
          <a:p>
            <a:pPr marL="0" indent="0">
              <a:lnSpc>
                <a:spcPct val="100000"/>
              </a:lnSpc>
              <a:buNone/>
            </a:pPr>
            <a:endParaRPr lang="en-GB" dirty="0"/>
          </a:p>
          <a:p>
            <a:pPr marL="0" indent="0">
              <a:lnSpc>
                <a:spcPct val="100000"/>
              </a:lnSpc>
              <a:buNone/>
            </a:pPr>
            <a:r>
              <a:rPr lang="en-GB" dirty="0"/>
              <a:t>The situation is dire! Following a shipwreck, everyone has been stranded on a deserted island! Each person is allowed to bring </a:t>
            </a:r>
            <a:r>
              <a:rPr lang="en-GB" u="sng" dirty="0"/>
              <a:t>one object</a:t>
            </a:r>
            <a:r>
              <a:rPr lang="en-GB" dirty="0"/>
              <a:t> to the island — ideally something that represents them or something that they enjoy. Doesn’t have to be realistic. </a:t>
            </a:r>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900318" y="4049020"/>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GB" dirty="0"/>
          </a:p>
        </p:txBody>
      </p:sp>
    </p:spTree>
    <p:extLst>
      <p:ext uri="{BB962C8B-B14F-4D97-AF65-F5344CB8AC3E}">
        <p14:creationId xmlns:p14="http://schemas.microsoft.com/office/powerpoint/2010/main" val="162318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p:nvPr>
        </p:nvSpPr>
        <p:spPr>
          <a:xfrm>
            <a:off x="838200" y="1100417"/>
            <a:ext cx="10515600" cy="754684"/>
          </a:xfrm>
        </p:spPr>
        <p:txBody>
          <a:bodyPr>
            <a:noAutofit/>
          </a:bodyPr>
          <a:lstStyle/>
          <a:p>
            <a:r>
              <a:rPr lang="en-US" b="1" dirty="0">
                <a:solidFill>
                  <a:srgbClr val="FF33CC"/>
                </a:solidFill>
              </a:rPr>
              <a:t>Course Sessions Overview by module</a:t>
            </a:r>
          </a:p>
        </p:txBody>
      </p:sp>
      <p:sp>
        <p:nvSpPr>
          <p:cNvPr id="3" name="Content Placeholder 2">
            <a:extLst>
              <a:ext uri="{FF2B5EF4-FFF2-40B4-BE49-F238E27FC236}">
                <a16:creationId xmlns:a16="http://schemas.microsoft.com/office/drawing/2014/main" id="{DD7D808A-F2FA-40E6-BE3A-A2B1944A593B}"/>
              </a:ext>
            </a:extLst>
          </p:cNvPr>
          <p:cNvSpPr>
            <a:spLocks noGrp="1"/>
          </p:cNvSpPr>
          <p:nvPr>
            <p:ph idx="1"/>
          </p:nvPr>
        </p:nvSpPr>
        <p:spPr>
          <a:xfrm>
            <a:off x="900319" y="1855101"/>
            <a:ext cx="10810461" cy="4778618"/>
          </a:xfrm>
        </p:spPr>
        <p:txBody>
          <a:bodyPr>
            <a:normAutofit/>
          </a:bodyPr>
          <a:lstStyle/>
          <a:p>
            <a:pPr marL="514350" indent="-514350">
              <a:lnSpc>
                <a:spcPct val="100000"/>
              </a:lnSpc>
              <a:buFont typeface="+mj-lt"/>
              <a:buAutoNum type="arabicPeriod"/>
            </a:pPr>
            <a:r>
              <a:rPr lang="en-GB" dirty="0"/>
              <a:t>What is Neurodiversity? </a:t>
            </a:r>
          </a:p>
          <a:p>
            <a:pPr marL="514350" indent="-514350">
              <a:lnSpc>
                <a:spcPct val="100000"/>
              </a:lnSpc>
              <a:buFont typeface="+mj-lt"/>
              <a:buAutoNum type="arabicPeriod"/>
            </a:pPr>
            <a:r>
              <a:rPr lang="en-GB" dirty="0"/>
              <a:t>Employment Law</a:t>
            </a:r>
          </a:p>
          <a:p>
            <a:pPr marL="514350" indent="-514350">
              <a:lnSpc>
                <a:spcPct val="100000"/>
              </a:lnSpc>
              <a:buFont typeface="+mj-lt"/>
              <a:buAutoNum type="arabicPeriod"/>
            </a:pPr>
            <a:r>
              <a:rPr lang="en-GB" dirty="0"/>
              <a:t>Leading </a:t>
            </a:r>
            <a:r>
              <a:rPr lang="en-GB" dirty="0" err="1"/>
              <a:t>Neurodiverse</a:t>
            </a:r>
            <a:r>
              <a:rPr lang="en-GB" dirty="0"/>
              <a:t> Teams </a:t>
            </a:r>
          </a:p>
          <a:p>
            <a:pPr marL="514350" indent="-514350">
              <a:lnSpc>
                <a:spcPct val="100000"/>
              </a:lnSpc>
              <a:buFont typeface="+mj-lt"/>
              <a:buAutoNum type="arabicPeriod"/>
            </a:pPr>
            <a:r>
              <a:rPr lang="en-GB" dirty="0"/>
              <a:t>Fair Recruitment &amp; Selection Methods </a:t>
            </a:r>
          </a:p>
          <a:p>
            <a:pPr marL="514350" indent="-514350">
              <a:lnSpc>
                <a:spcPct val="100000"/>
              </a:lnSpc>
              <a:buFont typeface="+mj-lt"/>
              <a:buAutoNum type="arabicPeriod"/>
            </a:pPr>
            <a:r>
              <a:rPr lang="en-GB" dirty="0"/>
              <a:t>Making Change Happen</a:t>
            </a:r>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spTree>
    <p:extLst>
      <p:ext uri="{BB962C8B-B14F-4D97-AF65-F5344CB8AC3E}">
        <p14:creationId xmlns:p14="http://schemas.microsoft.com/office/powerpoint/2010/main" val="99557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p:nvPr>
        </p:nvSpPr>
        <p:spPr>
          <a:xfrm>
            <a:off x="838200" y="1100417"/>
            <a:ext cx="10515600" cy="754684"/>
          </a:xfrm>
        </p:spPr>
        <p:txBody>
          <a:bodyPr>
            <a:noAutofit/>
          </a:bodyPr>
          <a:lstStyle/>
          <a:p>
            <a:r>
              <a:rPr lang="en-US" b="1" dirty="0"/>
              <a:t>What is Neurodiversity? </a:t>
            </a:r>
          </a:p>
        </p:txBody>
      </p:sp>
      <p:pic>
        <p:nvPicPr>
          <p:cNvPr id="8" name="Content Placeholder 7">
            <a:extLst>
              <a:ext uri="{FF2B5EF4-FFF2-40B4-BE49-F238E27FC236}">
                <a16:creationId xmlns:a16="http://schemas.microsoft.com/office/drawing/2014/main" id="{2DC85B0D-627D-4D22-B4CB-186446B7B0A1}"/>
              </a:ext>
            </a:extLst>
          </p:cNvPr>
          <p:cNvPicPr>
            <a:picLocks noGrp="1" noChangeAspect="1"/>
          </p:cNvPicPr>
          <p:nvPr>
            <p:ph idx="1"/>
          </p:nvPr>
        </p:nvPicPr>
        <p:blipFill>
          <a:blip r:embed="rId3"/>
          <a:stretch>
            <a:fillRect/>
          </a:stretch>
        </p:blipFill>
        <p:spPr>
          <a:xfrm>
            <a:off x="1" y="30318"/>
            <a:ext cx="12058650" cy="6827682"/>
          </a:xfrm>
          <a:prstGeom prst="rect">
            <a:avLst/>
          </a:prstGeom>
        </p:spPr>
      </p:pic>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4"/>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900318" y="4049020"/>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GB" dirty="0"/>
          </a:p>
        </p:txBody>
      </p:sp>
    </p:spTree>
    <p:extLst>
      <p:ext uri="{BB962C8B-B14F-4D97-AF65-F5344CB8AC3E}">
        <p14:creationId xmlns:p14="http://schemas.microsoft.com/office/powerpoint/2010/main" val="284026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B98091-9801-4612-A2CE-064E79D68E04}"/>
              </a:ext>
            </a:extLst>
          </p:cNvPr>
          <p:cNvPicPr>
            <a:picLocks noChangeAspect="1"/>
          </p:cNvPicPr>
          <p:nvPr/>
        </p:nvPicPr>
        <p:blipFill>
          <a:blip r:embed="rId3"/>
          <a:stretch>
            <a:fillRect/>
          </a:stretch>
        </p:blipFill>
        <p:spPr>
          <a:xfrm>
            <a:off x="1597818" y="53795"/>
            <a:ext cx="8996363" cy="6750409"/>
          </a:xfrm>
          <a:prstGeom prst="rect">
            <a:avLst/>
          </a:prstGeom>
        </p:spPr>
      </p:pic>
      <p:sp>
        <p:nvSpPr>
          <p:cNvPr id="3" name="Rectangle 2">
            <a:extLst>
              <a:ext uri="{FF2B5EF4-FFF2-40B4-BE49-F238E27FC236}">
                <a16:creationId xmlns:a16="http://schemas.microsoft.com/office/drawing/2014/main" id="{DDBBECA5-A72D-479A-A061-4D54542AF73B}"/>
              </a:ext>
            </a:extLst>
          </p:cNvPr>
          <p:cNvSpPr/>
          <p:nvPr/>
        </p:nvSpPr>
        <p:spPr>
          <a:xfrm>
            <a:off x="1714500" y="228600"/>
            <a:ext cx="8643938"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Common types of neurodiversity</a:t>
            </a:r>
          </a:p>
          <a:p>
            <a:pPr algn="ctr"/>
            <a:r>
              <a:rPr lang="en-GB" sz="2000" dirty="0"/>
              <a:t>What do you think of this slide? </a:t>
            </a:r>
          </a:p>
        </p:txBody>
      </p:sp>
    </p:spTree>
    <p:extLst>
      <p:ext uri="{BB962C8B-B14F-4D97-AF65-F5344CB8AC3E}">
        <p14:creationId xmlns:p14="http://schemas.microsoft.com/office/powerpoint/2010/main" val="48440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p:nvPr>
        </p:nvSpPr>
        <p:spPr>
          <a:xfrm>
            <a:off x="838200" y="530917"/>
            <a:ext cx="10515600" cy="754684"/>
          </a:xfrm>
        </p:spPr>
        <p:txBody>
          <a:bodyPr>
            <a:noAutofit/>
          </a:bodyPr>
          <a:lstStyle/>
          <a:p>
            <a:r>
              <a:rPr lang="en-US" b="1" dirty="0">
                <a:solidFill>
                  <a:srgbClr val="FF33CC"/>
                </a:solidFill>
              </a:rPr>
              <a:t>Neurodiversity</a:t>
            </a:r>
          </a:p>
        </p:txBody>
      </p:sp>
      <p:sp>
        <p:nvSpPr>
          <p:cNvPr id="3" name="Content Placeholder 2">
            <a:extLst>
              <a:ext uri="{FF2B5EF4-FFF2-40B4-BE49-F238E27FC236}">
                <a16:creationId xmlns:a16="http://schemas.microsoft.com/office/drawing/2014/main" id="{DD7D808A-F2FA-40E6-BE3A-A2B1944A593B}"/>
              </a:ext>
            </a:extLst>
          </p:cNvPr>
          <p:cNvSpPr>
            <a:spLocks noGrp="1"/>
          </p:cNvSpPr>
          <p:nvPr>
            <p:ph idx="1"/>
          </p:nvPr>
        </p:nvSpPr>
        <p:spPr>
          <a:xfrm>
            <a:off x="393268" y="1300669"/>
            <a:ext cx="10810461" cy="4778618"/>
          </a:xfrm>
        </p:spPr>
        <p:txBody>
          <a:bodyPr>
            <a:normAutofit/>
          </a:bodyPr>
          <a:lstStyle/>
          <a:p>
            <a:pPr>
              <a:lnSpc>
                <a:spcPct val="100000"/>
              </a:lnSpc>
            </a:pPr>
            <a:r>
              <a:rPr lang="en-GB" dirty="0"/>
              <a:t>Look for problems and what people </a:t>
            </a:r>
            <a:r>
              <a:rPr lang="en-GB" b="1" dirty="0"/>
              <a:t>can’t</a:t>
            </a:r>
            <a:r>
              <a:rPr lang="en-GB" dirty="0"/>
              <a:t> do</a:t>
            </a:r>
          </a:p>
          <a:p>
            <a:pPr>
              <a:lnSpc>
                <a:spcPct val="100000"/>
              </a:lnSpc>
            </a:pPr>
            <a:r>
              <a:rPr lang="en-GB" dirty="0"/>
              <a:t>Forget what people </a:t>
            </a:r>
            <a:r>
              <a:rPr lang="en-GB" b="1" dirty="0"/>
              <a:t>can </a:t>
            </a:r>
            <a:r>
              <a:rPr lang="en-GB" dirty="0"/>
              <a:t>do</a:t>
            </a:r>
          </a:p>
          <a:p>
            <a:pPr>
              <a:lnSpc>
                <a:spcPct val="100000"/>
              </a:lnSpc>
            </a:pPr>
            <a:r>
              <a:rPr lang="en-GB" dirty="0"/>
              <a:t>Easy to </a:t>
            </a:r>
            <a:r>
              <a:rPr lang="en-GB" b="1" dirty="0"/>
              <a:t>stereotype</a:t>
            </a:r>
            <a:r>
              <a:rPr lang="en-GB" dirty="0"/>
              <a:t> people and put into boxes</a:t>
            </a:r>
          </a:p>
          <a:p>
            <a:pPr>
              <a:lnSpc>
                <a:spcPct val="100000"/>
              </a:lnSpc>
            </a:pPr>
            <a:r>
              <a:rPr lang="en-GB" dirty="0"/>
              <a:t>Assume people are </a:t>
            </a:r>
            <a:r>
              <a:rPr lang="en-GB" b="1" dirty="0"/>
              <a:t>abnormal</a:t>
            </a:r>
            <a:r>
              <a:rPr lang="en-GB" dirty="0"/>
              <a:t>, don’t fit the norm</a:t>
            </a:r>
          </a:p>
          <a:p>
            <a:pPr>
              <a:lnSpc>
                <a:spcPct val="100000"/>
              </a:lnSpc>
            </a:pPr>
            <a:r>
              <a:rPr lang="en-GB" dirty="0"/>
              <a:t>Need a </a:t>
            </a:r>
            <a:r>
              <a:rPr lang="en-GB" b="1" dirty="0"/>
              <a:t>diagnosis</a:t>
            </a:r>
            <a:r>
              <a:rPr lang="en-GB" dirty="0"/>
              <a:t> and will be ‘normal’ with </a:t>
            </a:r>
            <a:r>
              <a:rPr lang="en-GB" b="1" dirty="0"/>
              <a:t>treatment</a:t>
            </a:r>
          </a:p>
          <a:p>
            <a:pPr>
              <a:lnSpc>
                <a:spcPct val="100000"/>
              </a:lnSpc>
            </a:pPr>
            <a:r>
              <a:rPr lang="en-GB" dirty="0"/>
              <a:t>Neurodiversity = (see Oxford English Dictionary definition) </a:t>
            </a:r>
          </a:p>
          <a:p>
            <a:pPr>
              <a:lnSpc>
                <a:spcPct val="100000"/>
              </a:lnSpc>
            </a:pPr>
            <a:r>
              <a:rPr lang="en-GB" dirty="0" err="1"/>
              <a:t>Neurodiverse</a:t>
            </a:r>
            <a:r>
              <a:rPr lang="en-GB" dirty="0"/>
              <a:t> people interpret, think, process &amp; feel differently from neurotypical people </a:t>
            </a:r>
          </a:p>
          <a:p>
            <a:pPr>
              <a:lnSpc>
                <a:spcPct val="100000"/>
              </a:lnSpc>
            </a:pPr>
            <a:endParaRPr lang="en-GB" dirty="0"/>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pic>
        <p:nvPicPr>
          <p:cNvPr id="8" name="Picture 7">
            <a:extLst>
              <a:ext uri="{FF2B5EF4-FFF2-40B4-BE49-F238E27FC236}">
                <a16:creationId xmlns:a16="http://schemas.microsoft.com/office/drawing/2014/main" id="{FC1A40B8-E848-4D5B-83EB-A156029150C2}"/>
              </a:ext>
            </a:extLst>
          </p:cNvPr>
          <p:cNvPicPr>
            <a:picLocks noChangeAspect="1"/>
          </p:cNvPicPr>
          <p:nvPr/>
        </p:nvPicPr>
        <p:blipFill>
          <a:blip r:embed="rId5"/>
          <a:stretch>
            <a:fillRect/>
          </a:stretch>
        </p:blipFill>
        <p:spPr>
          <a:xfrm>
            <a:off x="7700964" y="889725"/>
            <a:ext cx="4352474" cy="2010229"/>
          </a:xfrm>
          <a:prstGeom prst="rect">
            <a:avLst/>
          </a:prstGeom>
          <a:ln>
            <a:solidFill>
              <a:schemeClr val="accent1"/>
            </a:solidFill>
          </a:ln>
        </p:spPr>
      </p:pic>
    </p:spTree>
    <p:extLst>
      <p:ext uri="{BB962C8B-B14F-4D97-AF65-F5344CB8AC3E}">
        <p14:creationId xmlns:p14="http://schemas.microsoft.com/office/powerpoint/2010/main" val="380964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idx="4294967295"/>
          </p:nvPr>
        </p:nvSpPr>
        <p:spPr>
          <a:xfrm>
            <a:off x="89672" y="156790"/>
            <a:ext cx="10515600" cy="755650"/>
          </a:xfrm>
        </p:spPr>
        <p:txBody>
          <a:bodyPr>
            <a:noAutofit/>
          </a:bodyPr>
          <a:lstStyle/>
          <a:p>
            <a:r>
              <a:rPr lang="en-US" b="1" dirty="0">
                <a:solidFill>
                  <a:srgbClr val="FF33CC"/>
                </a:solidFill>
              </a:rPr>
              <a:t>Autism</a:t>
            </a:r>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pic>
        <p:nvPicPr>
          <p:cNvPr id="9" name="Picture 8">
            <a:extLst>
              <a:ext uri="{FF2B5EF4-FFF2-40B4-BE49-F238E27FC236}">
                <a16:creationId xmlns:a16="http://schemas.microsoft.com/office/drawing/2014/main" id="{CD7A01E4-F7B6-4B55-AF4A-4F352D13FFBE}"/>
              </a:ext>
            </a:extLst>
          </p:cNvPr>
          <p:cNvPicPr>
            <a:picLocks noChangeAspect="1"/>
          </p:cNvPicPr>
          <p:nvPr/>
        </p:nvPicPr>
        <p:blipFill>
          <a:blip r:embed="rId5"/>
          <a:stretch>
            <a:fillRect/>
          </a:stretch>
        </p:blipFill>
        <p:spPr>
          <a:xfrm>
            <a:off x="6858554" y="979488"/>
            <a:ext cx="5115305" cy="4418341"/>
          </a:xfrm>
          <a:prstGeom prst="rect">
            <a:avLst/>
          </a:prstGeom>
        </p:spPr>
      </p:pic>
      <p:sp>
        <p:nvSpPr>
          <p:cNvPr id="13" name="TextBox 12">
            <a:extLst>
              <a:ext uri="{FF2B5EF4-FFF2-40B4-BE49-F238E27FC236}">
                <a16:creationId xmlns:a16="http://schemas.microsoft.com/office/drawing/2014/main" id="{724B5D3C-C8D0-4AAF-B474-BBEB7DA0E54B}"/>
              </a:ext>
            </a:extLst>
          </p:cNvPr>
          <p:cNvSpPr txBox="1"/>
          <p:nvPr/>
        </p:nvSpPr>
        <p:spPr>
          <a:xfrm>
            <a:off x="285751" y="1143000"/>
            <a:ext cx="6186488" cy="1200329"/>
          </a:xfrm>
          <a:prstGeom prst="rect">
            <a:avLst/>
          </a:prstGeom>
          <a:solidFill>
            <a:schemeClr val="bg1"/>
          </a:solidFill>
        </p:spPr>
        <p:txBody>
          <a:bodyPr wrap="square" rtlCol="0">
            <a:spAutoFit/>
          </a:bodyPr>
          <a:lstStyle/>
          <a:p>
            <a:r>
              <a:rPr lang="en-GB" b="1" dirty="0">
                <a:solidFill>
                  <a:srgbClr val="FF33CC"/>
                </a:solidFill>
              </a:rPr>
              <a:t>What is autism?</a:t>
            </a:r>
          </a:p>
          <a:p>
            <a:r>
              <a:rPr lang="en-GB" dirty="0"/>
              <a:t>Characterised by repetitive patterns of behaviour, difficulties with social communication. Struggle with change and other people’s point of view. </a:t>
            </a:r>
          </a:p>
        </p:txBody>
      </p:sp>
      <p:sp>
        <p:nvSpPr>
          <p:cNvPr id="16" name="TextBox 15">
            <a:extLst>
              <a:ext uri="{FF2B5EF4-FFF2-40B4-BE49-F238E27FC236}">
                <a16:creationId xmlns:a16="http://schemas.microsoft.com/office/drawing/2014/main" id="{F0181510-2927-4F07-9D52-045483A9479D}"/>
              </a:ext>
            </a:extLst>
          </p:cNvPr>
          <p:cNvSpPr txBox="1"/>
          <p:nvPr/>
        </p:nvSpPr>
        <p:spPr>
          <a:xfrm>
            <a:off x="359276" y="3534142"/>
            <a:ext cx="2359115" cy="3139321"/>
          </a:xfrm>
          <a:prstGeom prst="rect">
            <a:avLst/>
          </a:prstGeom>
          <a:solidFill>
            <a:schemeClr val="bg1"/>
          </a:solidFill>
        </p:spPr>
        <p:txBody>
          <a:bodyPr wrap="square" rtlCol="0">
            <a:spAutoFit/>
          </a:bodyPr>
          <a:lstStyle/>
          <a:p>
            <a:r>
              <a:rPr lang="en-GB" b="1" dirty="0">
                <a:solidFill>
                  <a:srgbClr val="FF33CC"/>
                </a:solidFill>
              </a:rPr>
              <a:t>Challenges</a:t>
            </a:r>
          </a:p>
          <a:p>
            <a:pPr marL="285750" indent="-285750">
              <a:buFont typeface="Arial" panose="020B0604020202020204" pitchFamily="34" charset="0"/>
              <a:buChar char="•"/>
            </a:pPr>
            <a:r>
              <a:rPr lang="en-GB" dirty="0"/>
              <a:t>Speech </a:t>
            </a:r>
          </a:p>
          <a:p>
            <a:pPr marL="285750" indent="-285750">
              <a:buFont typeface="Arial" panose="020B0604020202020204" pitchFamily="34" charset="0"/>
              <a:buChar char="•"/>
            </a:pPr>
            <a:r>
              <a:rPr lang="en-GB" dirty="0"/>
              <a:t>Sensitivity to light, sound &amp; touch</a:t>
            </a:r>
          </a:p>
          <a:p>
            <a:pPr marL="285750" indent="-285750">
              <a:buFont typeface="Arial" panose="020B0604020202020204" pitchFamily="34" charset="0"/>
              <a:buChar char="•"/>
            </a:pPr>
            <a:r>
              <a:rPr lang="en-GB" dirty="0"/>
              <a:t>Perception of others emotions</a:t>
            </a:r>
          </a:p>
          <a:p>
            <a:pPr marL="285750" indent="-285750">
              <a:buFont typeface="Arial" panose="020B0604020202020204" pitchFamily="34" charset="0"/>
              <a:buChar char="•"/>
            </a:pPr>
            <a:r>
              <a:rPr lang="en-GB" dirty="0"/>
              <a:t>Information processing</a:t>
            </a:r>
          </a:p>
          <a:p>
            <a:pPr marL="285750" indent="-285750">
              <a:buFont typeface="Arial" panose="020B0604020202020204" pitchFamily="34" charset="0"/>
              <a:buChar char="•"/>
            </a:pPr>
            <a:r>
              <a:rPr lang="en-GB" dirty="0"/>
              <a:t>Multi-tasking</a:t>
            </a:r>
          </a:p>
          <a:p>
            <a:pPr marL="285750" indent="-285750">
              <a:buFont typeface="Arial" panose="020B0604020202020204" pitchFamily="34" charset="0"/>
              <a:buChar char="•"/>
            </a:pPr>
            <a:r>
              <a:rPr lang="en-GB" dirty="0"/>
              <a:t>Tasks not interested in</a:t>
            </a:r>
          </a:p>
        </p:txBody>
      </p:sp>
      <p:sp>
        <p:nvSpPr>
          <p:cNvPr id="17" name="TextBox 16">
            <a:extLst>
              <a:ext uri="{FF2B5EF4-FFF2-40B4-BE49-F238E27FC236}">
                <a16:creationId xmlns:a16="http://schemas.microsoft.com/office/drawing/2014/main" id="{E58BCEF2-43F3-457F-B150-70BE61769557}"/>
              </a:ext>
            </a:extLst>
          </p:cNvPr>
          <p:cNvSpPr txBox="1"/>
          <p:nvPr/>
        </p:nvSpPr>
        <p:spPr>
          <a:xfrm>
            <a:off x="4239455" y="3623931"/>
            <a:ext cx="2359115" cy="3139321"/>
          </a:xfrm>
          <a:prstGeom prst="rect">
            <a:avLst/>
          </a:prstGeom>
          <a:solidFill>
            <a:schemeClr val="bg1"/>
          </a:solidFill>
        </p:spPr>
        <p:txBody>
          <a:bodyPr wrap="square" rtlCol="0">
            <a:spAutoFit/>
          </a:bodyPr>
          <a:lstStyle/>
          <a:p>
            <a:r>
              <a:rPr lang="en-GB" b="1" dirty="0">
                <a:solidFill>
                  <a:srgbClr val="FF33CC"/>
                </a:solidFill>
              </a:rPr>
              <a:t>Strengths</a:t>
            </a:r>
          </a:p>
          <a:p>
            <a:pPr marL="285750" indent="-285750">
              <a:buFont typeface="Arial" panose="020B0604020202020204" pitchFamily="34" charset="0"/>
              <a:buChar char="•"/>
            </a:pPr>
            <a:r>
              <a:rPr lang="en-GB" dirty="0"/>
              <a:t>Logical thinking</a:t>
            </a:r>
          </a:p>
          <a:p>
            <a:pPr marL="285750" indent="-285750">
              <a:buFont typeface="Arial" panose="020B0604020202020204" pitchFamily="34" charset="0"/>
              <a:buChar char="•"/>
            </a:pPr>
            <a:r>
              <a:rPr lang="en-GB" dirty="0"/>
              <a:t>Attention to detail</a:t>
            </a:r>
          </a:p>
          <a:p>
            <a:pPr marL="285750" indent="-285750">
              <a:buFont typeface="Arial" panose="020B0604020202020204" pitchFamily="34" charset="0"/>
              <a:buChar char="•"/>
            </a:pPr>
            <a:r>
              <a:rPr lang="en-GB" dirty="0"/>
              <a:t>Efficiency – following rules &amp; sequences</a:t>
            </a:r>
          </a:p>
          <a:p>
            <a:pPr marL="285750" indent="-285750">
              <a:buFont typeface="Arial" panose="020B0604020202020204" pitchFamily="34" charset="0"/>
              <a:buChar char="•"/>
            </a:pPr>
            <a:r>
              <a:rPr lang="en-GB" dirty="0"/>
              <a:t>Retention of knowledge</a:t>
            </a:r>
          </a:p>
          <a:p>
            <a:pPr marL="285750" indent="-285750">
              <a:buFont typeface="Arial" panose="020B0604020202020204" pitchFamily="34" charset="0"/>
              <a:buChar char="•"/>
            </a:pPr>
            <a:r>
              <a:rPr lang="en-GB" dirty="0"/>
              <a:t>Mathematical &amp; technical abilities</a:t>
            </a:r>
          </a:p>
          <a:p>
            <a:pPr marL="285750" indent="-285750">
              <a:buFont typeface="Arial" panose="020B0604020202020204" pitchFamily="34" charset="0"/>
              <a:buChar char="•"/>
            </a:pPr>
            <a:r>
              <a:rPr lang="en-GB" dirty="0"/>
              <a:t>Honesty &amp; loyalty</a:t>
            </a:r>
          </a:p>
        </p:txBody>
      </p:sp>
      <p:sp>
        <p:nvSpPr>
          <p:cNvPr id="18" name="Arrow: Right 17">
            <a:extLst>
              <a:ext uri="{FF2B5EF4-FFF2-40B4-BE49-F238E27FC236}">
                <a16:creationId xmlns:a16="http://schemas.microsoft.com/office/drawing/2014/main" id="{B1CC324C-E6EF-433E-A18D-CEDE6F8348EB}"/>
              </a:ext>
            </a:extLst>
          </p:cNvPr>
          <p:cNvSpPr/>
          <p:nvPr/>
        </p:nvSpPr>
        <p:spPr>
          <a:xfrm>
            <a:off x="3024465" y="5051895"/>
            <a:ext cx="828675" cy="493605"/>
          </a:xfrm>
          <a:prstGeom prst="rightArrow">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33CC"/>
              </a:solidFill>
            </a:endParaRPr>
          </a:p>
        </p:txBody>
      </p:sp>
      <p:sp>
        <p:nvSpPr>
          <p:cNvPr id="19" name="Rectangle 18">
            <a:extLst>
              <a:ext uri="{FF2B5EF4-FFF2-40B4-BE49-F238E27FC236}">
                <a16:creationId xmlns:a16="http://schemas.microsoft.com/office/drawing/2014/main" id="{96EE74F6-9F3D-4B21-9AC4-142A1F32B7E7}"/>
              </a:ext>
            </a:extLst>
          </p:cNvPr>
          <p:cNvSpPr/>
          <p:nvPr/>
        </p:nvSpPr>
        <p:spPr>
          <a:xfrm>
            <a:off x="8410995" y="5916517"/>
            <a:ext cx="2010422" cy="369332"/>
          </a:xfrm>
          <a:prstGeom prst="rect">
            <a:avLst/>
          </a:prstGeom>
        </p:spPr>
        <p:txBody>
          <a:bodyPr wrap="none">
            <a:spAutoFit/>
          </a:bodyPr>
          <a:lstStyle/>
          <a:p>
            <a:r>
              <a:rPr lang="en-GB" dirty="0"/>
              <a:t>www.autism.org.uk</a:t>
            </a:r>
          </a:p>
        </p:txBody>
      </p:sp>
    </p:spTree>
    <p:extLst>
      <p:ext uri="{BB962C8B-B14F-4D97-AF65-F5344CB8AC3E}">
        <p14:creationId xmlns:p14="http://schemas.microsoft.com/office/powerpoint/2010/main" val="60119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idx="4294967295"/>
          </p:nvPr>
        </p:nvSpPr>
        <p:spPr>
          <a:xfrm>
            <a:off x="142424" y="315862"/>
            <a:ext cx="10515600" cy="754063"/>
          </a:xfrm>
        </p:spPr>
        <p:txBody>
          <a:bodyPr>
            <a:noAutofit/>
          </a:bodyPr>
          <a:lstStyle/>
          <a:p>
            <a:r>
              <a:rPr lang="en-US" b="1" dirty="0">
                <a:solidFill>
                  <a:srgbClr val="FF33CC"/>
                </a:solidFill>
              </a:rPr>
              <a:t>Dyslexia</a:t>
            </a:r>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sp>
        <p:nvSpPr>
          <p:cNvPr id="9" name="TextBox 8">
            <a:extLst>
              <a:ext uri="{FF2B5EF4-FFF2-40B4-BE49-F238E27FC236}">
                <a16:creationId xmlns:a16="http://schemas.microsoft.com/office/drawing/2014/main" id="{CF7ACC0A-8B01-4637-9577-809E6916357F}"/>
              </a:ext>
            </a:extLst>
          </p:cNvPr>
          <p:cNvSpPr txBox="1"/>
          <p:nvPr/>
        </p:nvSpPr>
        <p:spPr>
          <a:xfrm>
            <a:off x="300038" y="1400175"/>
            <a:ext cx="4657725" cy="2031325"/>
          </a:xfrm>
          <a:prstGeom prst="rect">
            <a:avLst/>
          </a:prstGeom>
          <a:solidFill>
            <a:schemeClr val="bg1"/>
          </a:solidFill>
        </p:spPr>
        <p:txBody>
          <a:bodyPr wrap="square" rtlCol="0">
            <a:spAutoFit/>
          </a:bodyPr>
          <a:lstStyle/>
          <a:p>
            <a:r>
              <a:rPr lang="en-GB" b="1" dirty="0">
                <a:solidFill>
                  <a:schemeClr val="accent1"/>
                </a:solidFill>
              </a:rPr>
              <a:t>What is dyslexia?</a:t>
            </a:r>
          </a:p>
          <a:p>
            <a:r>
              <a:rPr lang="en-GB" dirty="0"/>
              <a:t>Affects the skills involved in accurate &amp; fluent word reading &amp; spelling.  Can include challenges with information processing, short-term memory &amp; timekeeping. Due to altered brain function, not a deficiency in language, word processing or motor-control. </a:t>
            </a:r>
          </a:p>
        </p:txBody>
      </p:sp>
      <p:sp>
        <p:nvSpPr>
          <p:cNvPr id="10" name="TextBox 9">
            <a:extLst>
              <a:ext uri="{FF2B5EF4-FFF2-40B4-BE49-F238E27FC236}">
                <a16:creationId xmlns:a16="http://schemas.microsoft.com/office/drawing/2014/main" id="{6DD6756E-1838-4BCC-9357-602C29D19876}"/>
              </a:ext>
            </a:extLst>
          </p:cNvPr>
          <p:cNvSpPr txBox="1"/>
          <p:nvPr/>
        </p:nvSpPr>
        <p:spPr>
          <a:xfrm>
            <a:off x="300038" y="4407099"/>
            <a:ext cx="2214562" cy="2031325"/>
          </a:xfrm>
          <a:prstGeom prst="rect">
            <a:avLst/>
          </a:prstGeom>
          <a:solidFill>
            <a:schemeClr val="bg1"/>
          </a:solidFill>
        </p:spPr>
        <p:txBody>
          <a:bodyPr wrap="square" rtlCol="0">
            <a:spAutoFit/>
          </a:bodyPr>
          <a:lstStyle/>
          <a:p>
            <a:r>
              <a:rPr lang="en-GB" b="1" dirty="0">
                <a:solidFill>
                  <a:schemeClr val="accent1"/>
                </a:solidFill>
              </a:rPr>
              <a:t>Challenges</a:t>
            </a:r>
          </a:p>
          <a:p>
            <a:pPr marL="285750" indent="-285750">
              <a:buFont typeface="Arial" panose="020B0604020202020204" pitchFamily="34" charset="0"/>
              <a:buChar char="•"/>
            </a:pPr>
            <a:r>
              <a:rPr lang="en-GB" dirty="0"/>
              <a:t>Memory</a:t>
            </a:r>
          </a:p>
          <a:p>
            <a:pPr marL="285750" indent="-285750">
              <a:buFont typeface="Arial" panose="020B0604020202020204" pitchFamily="34" charset="0"/>
              <a:buChar char="•"/>
            </a:pPr>
            <a:r>
              <a:rPr lang="en-GB" dirty="0"/>
              <a:t>Organisation</a:t>
            </a:r>
          </a:p>
          <a:p>
            <a:pPr marL="285750" indent="-285750">
              <a:buFont typeface="Arial" panose="020B0604020202020204" pitchFamily="34" charset="0"/>
              <a:buChar char="•"/>
            </a:pPr>
            <a:r>
              <a:rPr lang="en-GB" dirty="0"/>
              <a:t>Writing</a:t>
            </a:r>
          </a:p>
          <a:p>
            <a:pPr marL="285750" indent="-285750">
              <a:buFont typeface="Arial" panose="020B0604020202020204" pitchFamily="34" charset="0"/>
              <a:buChar char="•"/>
            </a:pPr>
            <a:r>
              <a:rPr lang="en-GB" dirty="0"/>
              <a:t>Reading</a:t>
            </a:r>
          </a:p>
          <a:p>
            <a:pPr marL="285750" indent="-285750">
              <a:buFont typeface="Arial" panose="020B0604020202020204" pitchFamily="34" charset="0"/>
              <a:buChar char="•"/>
            </a:pPr>
            <a:r>
              <a:rPr lang="en-GB" dirty="0"/>
              <a:t>Time Management </a:t>
            </a:r>
          </a:p>
        </p:txBody>
      </p:sp>
      <p:sp>
        <p:nvSpPr>
          <p:cNvPr id="11" name="TextBox 10">
            <a:extLst>
              <a:ext uri="{FF2B5EF4-FFF2-40B4-BE49-F238E27FC236}">
                <a16:creationId xmlns:a16="http://schemas.microsoft.com/office/drawing/2014/main" id="{7A64F7DE-2298-4000-BC6F-B700528210DC}"/>
              </a:ext>
            </a:extLst>
          </p:cNvPr>
          <p:cNvSpPr txBox="1"/>
          <p:nvPr/>
        </p:nvSpPr>
        <p:spPr>
          <a:xfrm>
            <a:off x="4362222" y="4342938"/>
            <a:ext cx="2714625" cy="2308324"/>
          </a:xfrm>
          <a:prstGeom prst="rect">
            <a:avLst/>
          </a:prstGeom>
          <a:solidFill>
            <a:schemeClr val="bg1"/>
          </a:solidFill>
        </p:spPr>
        <p:txBody>
          <a:bodyPr wrap="square" rtlCol="0">
            <a:spAutoFit/>
          </a:bodyPr>
          <a:lstStyle/>
          <a:p>
            <a:r>
              <a:rPr lang="en-GB" b="1" dirty="0">
                <a:solidFill>
                  <a:schemeClr val="accent1"/>
                </a:solidFill>
              </a:rPr>
              <a:t>Strengths</a:t>
            </a:r>
          </a:p>
          <a:p>
            <a:pPr marL="285750" indent="-285750">
              <a:buFont typeface="Arial" panose="020B0604020202020204" pitchFamily="34" charset="0"/>
              <a:buChar char="•"/>
            </a:pPr>
            <a:r>
              <a:rPr lang="en-GB" dirty="0"/>
              <a:t>Creativity</a:t>
            </a:r>
          </a:p>
          <a:p>
            <a:pPr marL="285750" indent="-285750">
              <a:buFont typeface="Arial" panose="020B0604020202020204" pitchFamily="34" charset="0"/>
              <a:buChar char="•"/>
            </a:pPr>
            <a:r>
              <a:rPr lang="en-GB" dirty="0"/>
              <a:t>Problem Solving</a:t>
            </a:r>
          </a:p>
          <a:p>
            <a:pPr marL="285750" indent="-285750">
              <a:buFont typeface="Arial" panose="020B0604020202020204" pitchFamily="34" charset="0"/>
              <a:buChar char="•"/>
            </a:pPr>
            <a:r>
              <a:rPr lang="en-GB" dirty="0"/>
              <a:t>Design &amp; spatial awareness</a:t>
            </a:r>
          </a:p>
          <a:p>
            <a:pPr marL="285750" indent="-285750">
              <a:buFont typeface="Arial" panose="020B0604020202020204" pitchFamily="34" charset="0"/>
              <a:buChar char="•"/>
            </a:pPr>
            <a:r>
              <a:rPr lang="en-GB" dirty="0"/>
              <a:t>Communication</a:t>
            </a:r>
          </a:p>
          <a:p>
            <a:pPr marL="285750" indent="-285750">
              <a:buFont typeface="Arial" panose="020B0604020202020204" pitchFamily="34" charset="0"/>
              <a:buChar char="•"/>
            </a:pPr>
            <a:r>
              <a:rPr lang="en-GB" dirty="0"/>
              <a:t>Ability to see the bigger picture</a:t>
            </a:r>
          </a:p>
        </p:txBody>
      </p:sp>
      <p:sp>
        <p:nvSpPr>
          <p:cNvPr id="13" name="Arrow: Right 12">
            <a:extLst>
              <a:ext uri="{FF2B5EF4-FFF2-40B4-BE49-F238E27FC236}">
                <a16:creationId xmlns:a16="http://schemas.microsoft.com/office/drawing/2014/main" id="{87D7E4A1-799E-459E-8405-15F2D969DE06}"/>
              </a:ext>
            </a:extLst>
          </p:cNvPr>
          <p:cNvSpPr/>
          <p:nvPr/>
        </p:nvSpPr>
        <p:spPr>
          <a:xfrm>
            <a:off x="3087050" y="5003495"/>
            <a:ext cx="828675" cy="493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7AE2CF9-EF72-48C0-840B-FD2B3B300A86}"/>
              </a:ext>
            </a:extLst>
          </p:cNvPr>
          <p:cNvSpPr/>
          <p:nvPr/>
        </p:nvSpPr>
        <p:spPr>
          <a:xfrm>
            <a:off x="8135410" y="4886060"/>
            <a:ext cx="2522614" cy="369332"/>
          </a:xfrm>
          <a:prstGeom prst="rect">
            <a:avLst/>
          </a:prstGeom>
        </p:spPr>
        <p:txBody>
          <a:bodyPr wrap="none">
            <a:spAutoFit/>
          </a:bodyPr>
          <a:lstStyle/>
          <a:p>
            <a:r>
              <a:rPr lang="en-GB" dirty="0"/>
              <a:t>www.bdadyslexia.org.uk </a:t>
            </a:r>
          </a:p>
        </p:txBody>
      </p:sp>
      <p:sp>
        <p:nvSpPr>
          <p:cNvPr id="15" name="Rectangle 14">
            <a:extLst>
              <a:ext uri="{FF2B5EF4-FFF2-40B4-BE49-F238E27FC236}">
                <a16:creationId xmlns:a16="http://schemas.microsoft.com/office/drawing/2014/main" id="{06912714-8DE2-45F0-8547-41514E887EB6}"/>
              </a:ext>
            </a:extLst>
          </p:cNvPr>
          <p:cNvSpPr/>
          <p:nvPr/>
        </p:nvSpPr>
        <p:spPr>
          <a:xfrm>
            <a:off x="7184495" y="5383033"/>
            <a:ext cx="4823885" cy="369332"/>
          </a:xfrm>
          <a:prstGeom prst="rect">
            <a:avLst/>
          </a:prstGeom>
        </p:spPr>
        <p:txBody>
          <a:bodyPr wrap="none">
            <a:spAutoFit/>
          </a:bodyPr>
          <a:lstStyle/>
          <a:p>
            <a:r>
              <a:rPr lang="en-GB" dirty="0">
                <a:hlinkClick r:id="rId5"/>
              </a:rPr>
              <a:t>The Advantages of Dyslexia – Junior Learning USA</a:t>
            </a:r>
            <a:endParaRPr lang="en-GB" dirty="0"/>
          </a:p>
        </p:txBody>
      </p:sp>
      <p:pic>
        <p:nvPicPr>
          <p:cNvPr id="16" name="Picture 2" descr="Dyslexia, Dyspraxia, Dyscalculia and Dysgraphia Line Managers Toolkit">
            <a:extLst>
              <a:ext uri="{FF2B5EF4-FFF2-40B4-BE49-F238E27FC236}">
                <a16:creationId xmlns:a16="http://schemas.microsoft.com/office/drawing/2014/main" id="{0AEFAA62-0A73-4378-B510-1E151F8C59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5088" y="1202067"/>
            <a:ext cx="4520672" cy="262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41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idx="4294967295"/>
          </p:nvPr>
        </p:nvSpPr>
        <p:spPr>
          <a:xfrm>
            <a:off x="457200" y="223838"/>
            <a:ext cx="11734800" cy="755650"/>
          </a:xfrm>
        </p:spPr>
        <p:txBody>
          <a:bodyPr>
            <a:noAutofit/>
          </a:bodyPr>
          <a:lstStyle/>
          <a:p>
            <a:r>
              <a:rPr lang="en-US" b="1" dirty="0">
                <a:solidFill>
                  <a:srgbClr val="FF33CC"/>
                </a:solidFill>
              </a:rPr>
              <a:t>Dyspraxia/Developmental</a:t>
            </a:r>
            <a:br>
              <a:rPr lang="en-US" b="1" dirty="0">
                <a:solidFill>
                  <a:srgbClr val="FF33CC"/>
                </a:solidFill>
              </a:rPr>
            </a:br>
            <a:r>
              <a:rPr lang="en-US" b="1" dirty="0">
                <a:solidFill>
                  <a:srgbClr val="FF33CC"/>
                </a:solidFill>
              </a:rPr>
              <a:t>Co-ordination Disorder</a:t>
            </a:r>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sp>
        <p:nvSpPr>
          <p:cNvPr id="8" name="TextBox 7">
            <a:extLst>
              <a:ext uri="{FF2B5EF4-FFF2-40B4-BE49-F238E27FC236}">
                <a16:creationId xmlns:a16="http://schemas.microsoft.com/office/drawing/2014/main" id="{DFE804D6-2FB8-439C-9D6C-83E79B801B46}"/>
              </a:ext>
            </a:extLst>
          </p:cNvPr>
          <p:cNvSpPr txBox="1"/>
          <p:nvPr/>
        </p:nvSpPr>
        <p:spPr>
          <a:xfrm>
            <a:off x="585788" y="1614488"/>
            <a:ext cx="4500562" cy="1200329"/>
          </a:xfrm>
          <a:prstGeom prst="rect">
            <a:avLst/>
          </a:prstGeom>
          <a:solidFill>
            <a:schemeClr val="bg1"/>
          </a:solidFill>
        </p:spPr>
        <p:txBody>
          <a:bodyPr wrap="square" rtlCol="0">
            <a:spAutoFit/>
          </a:bodyPr>
          <a:lstStyle/>
          <a:p>
            <a:r>
              <a:rPr lang="en-GB" b="1" dirty="0">
                <a:solidFill>
                  <a:srgbClr val="FF33CC"/>
                </a:solidFill>
              </a:rPr>
              <a:t>What is dyspraxia/DCD?</a:t>
            </a:r>
          </a:p>
          <a:p>
            <a:r>
              <a:rPr lang="en-GB" dirty="0"/>
              <a:t>Affects co-ordination, movement, balance &amp; organisational abilities e.g. hand to eye co-ordination and spatial awareness. </a:t>
            </a:r>
          </a:p>
        </p:txBody>
      </p:sp>
      <p:pic>
        <p:nvPicPr>
          <p:cNvPr id="9" name="Picture 8">
            <a:extLst>
              <a:ext uri="{FF2B5EF4-FFF2-40B4-BE49-F238E27FC236}">
                <a16:creationId xmlns:a16="http://schemas.microsoft.com/office/drawing/2014/main" id="{9C5D21B2-B725-450C-B783-478FAF0BE096}"/>
              </a:ext>
            </a:extLst>
          </p:cNvPr>
          <p:cNvPicPr>
            <a:picLocks noChangeAspect="1"/>
          </p:cNvPicPr>
          <p:nvPr/>
        </p:nvPicPr>
        <p:blipFill>
          <a:blip r:embed="rId5"/>
          <a:stretch>
            <a:fillRect/>
          </a:stretch>
        </p:blipFill>
        <p:spPr>
          <a:xfrm>
            <a:off x="7277614" y="730451"/>
            <a:ext cx="3705223" cy="3496704"/>
          </a:xfrm>
          <a:prstGeom prst="rect">
            <a:avLst/>
          </a:prstGeom>
        </p:spPr>
      </p:pic>
      <p:sp>
        <p:nvSpPr>
          <p:cNvPr id="11" name="TextBox 10">
            <a:extLst>
              <a:ext uri="{FF2B5EF4-FFF2-40B4-BE49-F238E27FC236}">
                <a16:creationId xmlns:a16="http://schemas.microsoft.com/office/drawing/2014/main" id="{195DB2A5-B967-44A9-9FA0-4B2469B480C8}"/>
              </a:ext>
            </a:extLst>
          </p:cNvPr>
          <p:cNvSpPr txBox="1"/>
          <p:nvPr/>
        </p:nvSpPr>
        <p:spPr>
          <a:xfrm>
            <a:off x="585788" y="4089350"/>
            <a:ext cx="3343274" cy="2308324"/>
          </a:xfrm>
          <a:prstGeom prst="rect">
            <a:avLst/>
          </a:prstGeom>
          <a:solidFill>
            <a:schemeClr val="bg1"/>
          </a:solidFill>
        </p:spPr>
        <p:txBody>
          <a:bodyPr wrap="square" rtlCol="0">
            <a:spAutoFit/>
          </a:bodyPr>
          <a:lstStyle/>
          <a:p>
            <a:r>
              <a:rPr lang="en-GB" b="1" dirty="0">
                <a:solidFill>
                  <a:srgbClr val="FF33CC"/>
                </a:solidFill>
              </a:rPr>
              <a:t>Challenges</a:t>
            </a:r>
          </a:p>
          <a:p>
            <a:pPr marL="285750" indent="-285750">
              <a:buFont typeface="Arial" panose="020B0604020202020204" pitchFamily="34" charset="0"/>
              <a:buChar char="•"/>
            </a:pPr>
            <a:r>
              <a:rPr lang="en-GB" dirty="0"/>
              <a:t>Hand-eye co-ordination</a:t>
            </a:r>
          </a:p>
          <a:p>
            <a:pPr marL="285750" indent="-285750">
              <a:buFont typeface="Arial" panose="020B0604020202020204" pitchFamily="34" charset="0"/>
              <a:buChar char="•"/>
            </a:pPr>
            <a:r>
              <a:rPr lang="en-GB" dirty="0"/>
              <a:t>Spatial awareness</a:t>
            </a:r>
          </a:p>
          <a:p>
            <a:pPr marL="285750" indent="-285750">
              <a:buFont typeface="Arial" panose="020B0604020202020204" pitchFamily="34" charset="0"/>
              <a:buChar char="•"/>
            </a:pPr>
            <a:r>
              <a:rPr lang="en-GB" dirty="0"/>
              <a:t>Organisation &amp; planning</a:t>
            </a:r>
          </a:p>
          <a:p>
            <a:pPr marL="285750" indent="-285750">
              <a:buFont typeface="Arial" panose="020B0604020202020204" pitchFamily="34" charset="0"/>
              <a:buChar char="•"/>
            </a:pPr>
            <a:r>
              <a:rPr lang="en-GB" dirty="0"/>
              <a:t>Interpreting non-verbal communication</a:t>
            </a:r>
          </a:p>
          <a:p>
            <a:pPr marL="285750" indent="-285750">
              <a:buFont typeface="Arial" panose="020B0604020202020204" pitchFamily="34" charset="0"/>
              <a:buChar char="•"/>
            </a:pPr>
            <a:r>
              <a:rPr lang="en-GB" dirty="0"/>
              <a:t>Short-term memory</a:t>
            </a:r>
          </a:p>
          <a:p>
            <a:pPr marL="285750" indent="-285750">
              <a:buFont typeface="Arial" panose="020B0604020202020204" pitchFamily="34" charset="0"/>
              <a:buChar char="•"/>
            </a:pPr>
            <a:r>
              <a:rPr lang="en-GB" dirty="0"/>
              <a:t>Expressing thoughts clearly</a:t>
            </a:r>
          </a:p>
        </p:txBody>
      </p:sp>
      <p:sp>
        <p:nvSpPr>
          <p:cNvPr id="12" name="TextBox 11">
            <a:extLst>
              <a:ext uri="{FF2B5EF4-FFF2-40B4-BE49-F238E27FC236}">
                <a16:creationId xmlns:a16="http://schemas.microsoft.com/office/drawing/2014/main" id="{1C738F34-436E-4F48-982C-E7B2F1E4C5C7}"/>
              </a:ext>
            </a:extLst>
          </p:cNvPr>
          <p:cNvSpPr txBox="1"/>
          <p:nvPr/>
        </p:nvSpPr>
        <p:spPr>
          <a:xfrm>
            <a:off x="5508295" y="4366349"/>
            <a:ext cx="2957513" cy="2031325"/>
          </a:xfrm>
          <a:prstGeom prst="rect">
            <a:avLst/>
          </a:prstGeom>
          <a:solidFill>
            <a:schemeClr val="bg1"/>
          </a:solidFill>
        </p:spPr>
        <p:txBody>
          <a:bodyPr wrap="square" rtlCol="0">
            <a:spAutoFit/>
          </a:bodyPr>
          <a:lstStyle/>
          <a:p>
            <a:r>
              <a:rPr lang="en-GB" b="1" dirty="0">
                <a:solidFill>
                  <a:srgbClr val="FF33CC"/>
                </a:solidFill>
              </a:rPr>
              <a:t>Strengths</a:t>
            </a:r>
          </a:p>
          <a:p>
            <a:pPr marL="285750" indent="-285750">
              <a:buFont typeface="Arial" panose="020B0604020202020204" pitchFamily="34" charset="0"/>
              <a:buChar char="•"/>
            </a:pPr>
            <a:r>
              <a:rPr lang="en-GB" dirty="0"/>
              <a:t>Empathy</a:t>
            </a:r>
          </a:p>
          <a:p>
            <a:pPr marL="285750" indent="-285750">
              <a:buFont typeface="Arial" panose="020B0604020202020204" pitchFamily="34" charset="0"/>
              <a:buChar char="•"/>
            </a:pPr>
            <a:r>
              <a:rPr lang="en-GB" dirty="0"/>
              <a:t>Leadership</a:t>
            </a:r>
          </a:p>
          <a:p>
            <a:pPr marL="285750" indent="-285750">
              <a:buFont typeface="Arial" panose="020B0604020202020204" pitchFamily="34" charset="0"/>
              <a:buChar char="•"/>
            </a:pPr>
            <a:r>
              <a:rPr lang="en-GB" dirty="0"/>
              <a:t>Strategy</a:t>
            </a:r>
          </a:p>
          <a:p>
            <a:pPr marL="285750" indent="-285750">
              <a:buFont typeface="Arial" panose="020B0604020202020204" pitchFamily="34" charset="0"/>
              <a:buChar char="•"/>
            </a:pPr>
            <a:r>
              <a:rPr lang="en-GB" dirty="0"/>
              <a:t>Problem solving</a:t>
            </a:r>
          </a:p>
          <a:p>
            <a:pPr marL="285750" indent="-285750">
              <a:buFont typeface="Arial" panose="020B0604020202020204" pitchFamily="34" charset="0"/>
              <a:buChar char="•"/>
            </a:pPr>
            <a:r>
              <a:rPr lang="en-GB" dirty="0"/>
              <a:t>Hardworking/tenacity</a:t>
            </a:r>
          </a:p>
          <a:p>
            <a:pPr marL="285750" indent="-285750">
              <a:buFont typeface="Arial" panose="020B0604020202020204" pitchFamily="34" charset="0"/>
              <a:buChar char="•"/>
            </a:pPr>
            <a:r>
              <a:rPr lang="en-GB" dirty="0"/>
              <a:t>Attention to detail</a:t>
            </a:r>
          </a:p>
        </p:txBody>
      </p:sp>
      <p:sp>
        <p:nvSpPr>
          <p:cNvPr id="14" name="Rectangle 13">
            <a:extLst>
              <a:ext uri="{FF2B5EF4-FFF2-40B4-BE49-F238E27FC236}">
                <a16:creationId xmlns:a16="http://schemas.microsoft.com/office/drawing/2014/main" id="{082ABC9A-3D17-46F3-B6A4-0E5CACF0344A}"/>
              </a:ext>
            </a:extLst>
          </p:cNvPr>
          <p:cNvSpPr/>
          <p:nvPr/>
        </p:nvSpPr>
        <p:spPr>
          <a:xfrm>
            <a:off x="8769153" y="5012679"/>
            <a:ext cx="3265125" cy="369332"/>
          </a:xfrm>
          <a:prstGeom prst="rect">
            <a:avLst/>
          </a:prstGeom>
        </p:spPr>
        <p:txBody>
          <a:bodyPr wrap="none">
            <a:spAutoFit/>
          </a:bodyPr>
          <a:lstStyle/>
          <a:p>
            <a:r>
              <a:rPr lang="en-GB" dirty="0"/>
              <a:t>www.exceptionalindividuals.com</a:t>
            </a:r>
          </a:p>
        </p:txBody>
      </p:sp>
      <p:sp>
        <p:nvSpPr>
          <p:cNvPr id="15" name="Arrow: Right 14">
            <a:extLst>
              <a:ext uri="{FF2B5EF4-FFF2-40B4-BE49-F238E27FC236}">
                <a16:creationId xmlns:a16="http://schemas.microsoft.com/office/drawing/2014/main" id="{B280629E-1A09-4FEC-B26E-7057693623A2}"/>
              </a:ext>
            </a:extLst>
          </p:cNvPr>
          <p:cNvSpPr/>
          <p:nvPr/>
        </p:nvSpPr>
        <p:spPr>
          <a:xfrm>
            <a:off x="4257675" y="5135208"/>
            <a:ext cx="828675" cy="493605"/>
          </a:xfrm>
          <a:prstGeom prst="rightArrow">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33CC"/>
              </a:solidFill>
            </a:endParaRPr>
          </a:p>
        </p:txBody>
      </p:sp>
    </p:spTree>
    <p:extLst>
      <p:ext uri="{BB962C8B-B14F-4D97-AF65-F5344CB8AC3E}">
        <p14:creationId xmlns:p14="http://schemas.microsoft.com/office/powerpoint/2010/main" val="338529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idx="4294967295"/>
          </p:nvPr>
        </p:nvSpPr>
        <p:spPr>
          <a:xfrm>
            <a:off x="142424" y="386145"/>
            <a:ext cx="10515600" cy="755650"/>
          </a:xfrm>
        </p:spPr>
        <p:txBody>
          <a:bodyPr>
            <a:noAutofit/>
          </a:bodyPr>
          <a:lstStyle/>
          <a:p>
            <a:r>
              <a:rPr lang="en-US" b="1" dirty="0">
                <a:solidFill>
                  <a:srgbClr val="FF33CC"/>
                </a:solidFill>
              </a:rPr>
              <a:t>Dyscalculia</a:t>
            </a:r>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sp>
        <p:nvSpPr>
          <p:cNvPr id="8" name="TextBox 7">
            <a:extLst>
              <a:ext uri="{FF2B5EF4-FFF2-40B4-BE49-F238E27FC236}">
                <a16:creationId xmlns:a16="http://schemas.microsoft.com/office/drawing/2014/main" id="{77BE57B6-5077-4591-8AD3-D3D8AF685E27}"/>
              </a:ext>
            </a:extLst>
          </p:cNvPr>
          <p:cNvSpPr txBox="1"/>
          <p:nvPr/>
        </p:nvSpPr>
        <p:spPr>
          <a:xfrm>
            <a:off x="285751" y="1202745"/>
            <a:ext cx="4243387" cy="2031325"/>
          </a:xfrm>
          <a:prstGeom prst="rect">
            <a:avLst/>
          </a:prstGeom>
          <a:solidFill>
            <a:schemeClr val="bg1"/>
          </a:solidFill>
        </p:spPr>
        <p:txBody>
          <a:bodyPr wrap="square" rtlCol="0">
            <a:spAutoFit/>
          </a:bodyPr>
          <a:lstStyle/>
          <a:p>
            <a:r>
              <a:rPr lang="en-GB" b="1" dirty="0">
                <a:solidFill>
                  <a:srgbClr val="FF33CC"/>
                </a:solidFill>
              </a:rPr>
              <a:t>What is dyspraxia/DCD</a:t>
            </a:r>
          </a:p>
          <a:p>
            <a:r>
              <a:rPr lang="en-GB" dirty="0"/>
              <a:t>Dyscalculia is a learning disability that makes maths challenging to process and understand. Symptoms range from difficulty with counting and basic mental math to trouble with telling time and direction</a:t>
            </a:r>
          </a:p>
        </p:txBody>
      </p:sp>
      <p:sp>
        <p:nvSpPr>
          <p:cNvPr id="9" name="TextBox 8">
            <a:extLst>
              <a:ext uri="{FF2B5EF4-FFF2-40B4-BE49-F238E27FC236}">
                <a16:creationId xmlns:a16="http://schemas.microsoft.com/office/drawing/2014/main" id="{A848A44B-2EEF-4916-8293-5B30BDF9D769}"/>
              </a:ext>
            </a:extLst>
          </p:cNvPr>
          <p:cNvSpPr txBox="1"/>
          <p:nvPr/>
        </p:nvSpPr>
        <p:spPr>
          <a:xfrm>
            <a:off x="383639" y="3662134"/>
            <a:ext cx="4371974" cy="2585323"/>
          </a:xfrm>
          <a:prstGeom prst="rect">
            <a:avLst/>
          </a:prstGeom>
          <a:solidFill>
            <a:schemeClr val="bg1"/>
          </a:solidFill>
        </p:spPr>
        <p:txBody>
          <a:bodyPr wrap="square" rtlCol="0">
            <a:spAutoFit/>
          </a:bodyPr>
          <a:lstStyle/>
          <a:p>
            <a:r>
              <a:rPr lang="en-GB" b="1" dirty="0">
                <a:solidFill>
                  <a:srgbClr val="FF33CC"/>
                </a:solidFill>
              </a:rPr>
              <a:t>Challenges</a:t>
            </a:r>
            <a:r>
              <a:rPr lang="en-GB" dirty="0">
                <a:solidFill>
                  <a:srgbClr val="FF33CC"/>
                </a:solidFill>
              </a:rPr>
              <a:t> </a:t>
            </a:r>
          </a:p>
          <a:p>
            <a:pPr marL="285750" indent="-285750">
              <a:buFont typeface="Arial" panose="020B0604020202020204" pitchFamily="34" charset="0"/>
              <a:buChar char="•"/>
            </a:pPr>
            <a:r>
              <a:rPr lang="en-GB" dirty="0"/>
              <a:t>Processing numbers and quantities</a:t>
            </a:r>
          </a:p>
          <a:p>
            <a:pPr marL="285750" indent="-285750">
              <a:buFont typeface="Arial" panose="020B0604020202020204" pitchFamily="34" charset="0"/>
              <a:buChar char="•"/>
            </a:pPr>
            <a:r>
              <a:rPr lang="en-GB" dirty="0"/>
              <a:t>Recalling maths facts and formulas</a:t>
            </a:r>
          </a:p>
          <a:p>
            <a:pPr marL="285750" indent="-285750">
              <a:buFont typeface="Arial" panose="020B0604020202020204" pitchFamily="34" charset="0"/>
              <a:buChar char="•"/>
            </a:pPr>
            <a:r>
              <a:rPr lang="en-GB" dirty="0"/>
              <a:t>Difficulty linking numbers to symbols and seeing patterns</a:t>
            </a:r>
          </a:p>
          <a:p>
            <a:pPr marL="285750" indent="-285750">
              <a:buFont typeface="Arial" panose="020B0604020202020204" pitchFamily="34" charset="0"/>
              <a:buChar char="•"/>
            </a:pPr>
            <a:r>
              <a:rPr lang="en-GB" dirty="0"/>
              <a:t>Telling time using an analogue clock</a:t>
            </a:r>
          </a:p>
          <a:p>
            <a:pPr marL="285750" indent="-285750">
              <a:buFont typeface="Arial" panose="020B0604020202020204" pitchFamily="34" charset="0"/>
              <a:buChar char="•"/>
            </a:pPr>
            <a:r>
              <a:rPr lang="en-GB" dirty="0"/>
              <a:t>Estimating quantities and making sense of money</a:t>
            </a:r>
          </a:p>
          <a:p>
            <a:pPr marL="285750" indent="-285750">
              <a:buFont typeface="Arial" panose="020B0604020202020204" pitchFamily="34" charset="0"/>
              <a:buChar char="•"/>
            </a:pPr>
            <a:r>
              <a:rPr lang="en-GB" dirty="0"/>
              <a:t>Poor visual and spatial orientation</a:t>
            </a:r>
          </a:p>
        </p:txBody>
      </p:sp>
      <p:sp>
        <p:nvSpPr>
          <p:cNvPr id="10" name="Rectangle 9">
            <a:extLst>
              <a:ext uri="{FF2B5EF4-FFF2-40B4-BE49-F238E27FC236}">
                <a16:creationId xmlns:a16="http://schemas.microsoft.com/office/drawing/2014/main" id="{9229BF17-DA23-48C2-B42E-D729BCA54F71}"/>
              </a:ext>
            </a:extLst>
          </p:cNvPr>
          <p:cNvSpPr/>
          <p:nvPr/>
        </p:nvSpPr>
        <p:spPr>
          <a:xfrm>
            <a:off x="6109629" y="6287189"/>
            <a:ext cx="4931928" cy="369332"/>
          </a:xfrm>
          <a:prstGeom prst="rect">
            <a:avLst/>
          </a:prstGeom>
        </p:spPr>
        <p:txBody>
          <a:bodyPr wrap="none">
            <a:spAutoFit/>
          </a:bodyPr>
          <a:lstStyle/>
          <a:p>
            <a:r>
              <a:rPr lang="en-GB" dirty="0"/>
              <a:t>www.idlsgroup.com/news/strengths-of-dyscalculia</a:t>
            </a:r>
          </a:p>
        </p:txBody>
      </p:sp>
      <p:sp>
        <p:nvSpPr>
          <p:cNvPr id="11" name="TextBox 10">
            <a:extLst>
              <a:ext uri="{FF2B5EF4-FFF2-40B4-BE49-F238E27FC236}">
                <a16:creationId xmlns:a16="http://schemas.microsoft.com/office/drawing/2014/main" id="{67B8CAE0-6CC9-49FD-AE2F-3942E30561AC}"/>
              </a:ext>
            </a:extLst>
          </p:cNvPr>
          <p:cNvSpPr txBox="1"/>
          <p:nvPr/>
        </p:nvSpPr>
        <p:spPr>
          <a:xfrm>
            <a:off x="6086368" y="3602160"/>
            <a:ext cx="4162426" cy="2585323"/>
          </a:xfrm>
          <a:prstGeom prst="rect">
            <a:avLst/>
          </a:prstGeom>
          <a:solidFill>
            <a:schemeClr val="bg1"/>
          </a:solidFill>
        </p:spPr>
        <p:txBody>
          <a:bodyPr wrap="square" rtlCol="0">
            <a:spAutoFit/>
          </a:bodyPr>
          <a:lstStyle/>
          <a:p>
            <a:r>
              <a:rPr lang="en-GB" b="1" dirty="0">
                <a:solidFill>
                  <a:srgbClr val="FF33CC"/>
                </a:solidFill>
              </a:rPr>
              <a:t>Strengths</a:t>
            </a:r>
          </a:p>
          <a:p>
            <a:pPr marL="285750" indent="-285750">
              <a:buFont typeface="Arial" panose="020B0604020202020204" pitchFamily="34" charset="0"/>
              <a:buChar char="•"/>
            </a:pPr>
            <a:r>
              <a:rPr lang="en-GB" dirty="0"/>
              <a:t>Creativity &amp; imagination</a:t>
            </a:r>
          </a:p>
          <a:p>
            <a:pPr marL="285750" indent="-285750">
              <a:buFont typeface="Arial" panose="020B0604020202020204" pitchFamily="34" charset="0"/>
              <a:buChar char="•"/>
            </a:pPr>
            <a:r>
              <a:rPr lang="en-GB" dirty="0"/>
              <a:t>Strategic thinking</a:t>
            </a:r>
          </a:p>
          <a:p>
            <a:pPr marL="285750" indent="-285750">
              <a:buFont typeface="Arial" panose="020B0604020202020204" pitchFamily="34" charset="0"/>
              <a:buChar char="•"/>
            </a:pPr>
            <a:r>
              <a:rPr lang="en-GB" dirty="0"/>
              <a:t>Practical ability</a:t>
            </a:r>
          </a:p>
          <a:p>
            <a:pPr marL="285750" indent="-285750">
              <a:buFont typeface="Arial" panose="020B0604020202020204" pitchFamily="34" charset="0"/>
              <a:buChar char="•"/>
            </a:pPr>
            <a:r>
              <a:rPr lang="en-GB" dirty="0"/>
              <a:t>Problem solving</a:t>
            </a:r>
          </a:p>
          <a:p>
            <a:pPr marL="285750" indent="-285750">
              <a:buFont typeface="Arial" panose="020B0604020202020204" pitchFamily="34" charset="0"/>
              <a:buChar char="•"/>
            </a:pPr>
            <a:r>
              <a:rPr lang="en-GB" dirty="0"/>
              <a:t>Good at reading, writing and spelling</a:t>
            </a:r>
          </a:p>
          <a:p>
            <a:pPr marL="285750" indent="-285750">
              <a:buFont typeface="Arial" panose="020B0604020202020204" pitchFamily="34" charset="0"/>
              <a:buChar char="•"/>
            </a:pPr>
            <a:r>
              <a:rPr lang="en-GB" dirty="0"/>
              <a:t>Intuitive thinking</a:t>
            </a:r>
          </a:p>
          <a:p>
            <a:endParaRPr lang="en-GB" dirty="0"/>
          </a:p>
          <a:p>
            <a:endParaRPr lang="en-GB" dirty="0"/>
          </a:p>
        </p:txBody>
      </p:sp>
      <p:pic>
        <p:nvPicPr>
          <p:cNvPr id="13" name="Picture 12">
            <a:extLst>
              <a:ext uri="{FF2B5EF4-FFF2-40B4-BE49-F238E27FC236}">
                <a16:creationId xmlns:a16="http://schemas.microsoft.com/office/drawing/2014/main" id="{6E565175-0A22-4014-B4FB-308A96DCB7A8}"/>
              </a:ext>
            </a:extLst>
          </p:cNvPr>
          <p:cNvPicPr>
            <a:picLocks noChangeAspect="1"/>
          </p:cNvPicPr>
          <p:nvPr/>
        </p:nvPicPr>
        <p:blipFill>
          <a:blip r:embed="rId5"/>
          <a:stretch>
            <a:fillRect/>
          </a:stretch>
        </p:blipFill>
        <p:spPr>
          <a:xfrm>
            <a:off x="6629175" y="846792"/>
            <a:ext cx="4467037" cy="2655662"/>
          </a:xfrm>
          <a:prstGeom prst="rect">
            <a:avLst/>
          </a:prstGeom>
        </p:spPr>
      </p:pic>
      <p:sp>
        <p:nvSpPr>
          <p:cNvPr id="15" name="Arrow: Right 14">
            <a:extLst>
              <a:ext uri="{FF2B5EF4-FFF2-40B4-BE49-F238E27FC236}">
                <a16:creationId xmlns:a16="http://schemas.microsoft.com/office/drawing/2014/main" id="{D976742D-3226-46BC-86B3-FC42CB1DD38E}"/>
              </a:ext>
            </a:extLst>
          </p:cNvPr>
          <p:cNvSpPr/>
          <p:nvPr/>
        </p:nvSpPr>
        <p:spPr>
          <a:xfrm>
            <a:off x="4985886" y="4674726"/>
            <a:ext cx="828675" cy="493605"/>
          </a:xfrm>
          <a:prstGeom prst="rightArrow">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33CC"/>
              </a:solidFill>
            </a:endParaRPr>
          </a:p>
        </p:txBody>
      </p:sp>
    </p:spTree>
    <p:extLst>
      <p:ext uri="{BB962C8B-B14F-4D97-AF65-F5344CB8AC3E}">
        <p14:creationId xmlns:p14="http://schemas.microsoft.com/office/powerpoint/2010/main" val="10124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1256-BC8F-4BD5-AEEB-B34A426B5440}"/>
              </a:ext>
            </a:extLst>
          </p:cNvPr>
          <p:cNvSpPr>
            <a:spLocks noGrp="1"/>
          </p:cNvSpPr>
          <p:nvPr>
            <p:ph type="title" idx="4294967295"/>
          </p:nvPr>
        </p:nvSpPr>
        <p:spPr>
          <a:xfrm>
            <a:off x="517964" y="294013"/>
            <a:ext cx="10515600" cy="755650"/>
          </a:xfrm>
        </p:spPr>
        <p:txBody>
          <a:bodyPr>
            <a:noAutofit/>
          </a:bodyPr>
          <a:lstStyle/>
          <a:p>
            <a:r>
              <a:rPr lang="en-US" b="1" dirty="0">
                <a:solidFill>
                  <a:srgbClr val="FF33CC"/>
                </a:solidFill>
              </a:rPr>
              <a:t>ADHD</a:t>
            </a:r>
          </a:p>
        </p:txBody>
      </p:sp>
      <p:pic>
        <p:nvPicPr>
          <p:cNvPr id="4" name="Picture 3">
            <a:extLst>
              <a:ext uri="{FF2B5EF4-FFF2-40B4-BE49-F238E27FC236}">
                <a16:creationId xmlns:a16="http://schemas.microsoft.com/office/drawing/2014/main" id="{8F967453-B65F-42EC-8140-A4734FB1D2DC}"/>
              </a:ext>
            </a:extLst>
          </p:cNvPr>
          <p:cNvPicPr>
            <a:picLocks noChangeAspect="1"/>
          </p:cNvPicPr>
          <p:nvPr/>
        </p:nvPicPr>
        <p:blipFill>
          <a:blip r:embed="rId3"/>
          <a:stretch>
            <a:fillRect/>
          </a:stretch>
        </p:blipFill>
        <p:spPr>
          <a:xfrm>
            <a:off x="11033564" y="5794379"/>
            <a:ext cx="765168" cy="765168"/>
          </a:xfrm>
          <a:prstGeom prst="rect">
            <a:avLst/>
          </a:prstGeom>
        </p:spPr>
      </p:pic>
      <p:pic>
        <p:nvPicPr>
          <p:cNvPr id="5" name="Picture 2" descr="NHS logo for A4 10mm - RGB Blue">
            <a:extLst>
              <a:ext uri="{FF2B5EF4-FFF2-40B4-BE49-F238E27FC236}">
                <a16:creationId xmlns:a16="http://schemas.microsoft.com/office/drawing/2014/main" id="{EC01B0C2-4D7B-40FE-BB96-8FD730E93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DAFDF1-40C2-4853-BA9B-5948EABF47C4}"/>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7" name="Content Placeholder 2">
            <a:extLst>
              <a:ext uri="{FF2B5EF4-FFF2-40B4-BE49-F238E27FC236}">
                <a16:creationId xmlns:a16="http://schemas.microsoft.com/office/drawing/2014/main" id="{56322C09-E535-4BB4-852D-E2514026DCCA}"/>
              </a:ext>
            </a:extLst>
          </p:cNvPr>
          <p:cNvSpPr txBox="1">
            <a:spLocks/>
          </p:cNvSpPr>
          <p:nvPr/>
        </p:nvSpPr>
        <p:spPr>
          <a:xfrm>
            <a:off x="-1903842" y="2643401"/>
            <a:ext cx="10810461" cy="59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p>
        </p:txBody>
      </p:sp>
      <p:sp>
        <p:nvSpPr>
          <p:cNvPr id="8" name="TextBox 7">
            <a:extLst>
              <a:ext uri="{FF2B5EF4-FFF2-40B4-BE49-F238E27FC236}">
                <a16:creationId xmlns:a16="http://schemas.microsoft.com/office/drawing/2014/main" id="{7DD1C4F4-A2F0-4C41-A3A6-9987D55E6891}"/>
              </a:ext>
            </a:extLst>
          </p:cNvPr>
          <p:cNvSpPr txBox="1"/>
          <p:nvPr/>
        </p:nvSpPr>
        <p:spPr>
          <a:xfrm>
            <a:off x="697292" y="1049663"/>
            <a:ext cx="3500438" cy="2031325"/>
          </a:xfrm>
          <a:prstGeom prst="rect">
            <a:avLst/>
          </a:prstGeom>
          <a:solidFill>
            <a:schemeClr val="bg1"/>
          </a:solidFill>
        </p:spPr>
        <p:txBody>
          <a:bodyPr wrap="square" rtlCol="0">
            <a:spAutoFit/>
          </a:bodyPr>
          <a:lstStyle/>
          <a:p>
            <a:r>
              <a:rPr lang="en-GB" b="1" dirty="0">
                <a:solidFill>
                  <a:srgbClr val="FF33CC"/>
                </a:solidFill>
              </a:rPr>
              <a:t>What is ADHD? </a:t>
            </a:r>
          </a:p>
          <a:p>
            <a:r>
              <a:rPr lang="en-GB" dirty="0"/>
              <a:t>Attention deficit hyperactivity disorder (ADHD) is a condition that affects people's behaviour. People with ADHD can seem restless, may have trouble concentrating and may act on impulse. (NHS)</a:t>
            </a:r>
          </a:p>
        </p:txBody>
      </p:sp>
      <p:pic>
        <p:nvPicPr>
          <p:cNvPr id="1026" name="Picture 2" descr="Twitter \ Lynn Miner-Rosen, MEd, ACC على تويتر: &quot;There are so many positive  and wonderful things about having an ADHD brain! I hope you always remember  that! @adhdjobsquad #ADHD #Neurodiversity #empathy #unique #">
            <a:extLst>
              <a:ext uri="{FF2B5EF4-FFF2-40B4-BE49-F238E27FC236}">
                <a16:creationId xmlns:a16="http://schemas.microsoft.com/office/drawing/2014/main" id="{D07E6F18-9D18-491E-9300-FEEF17F54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595" y="771939"/>
            <a:ext cx="3148013" cy="26105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D986D04-7E96-4B2D-B40E-D5EC3A358433}"/>
              </a:ext>
            </a:extLst>
          </p:cNvPr>
          <p:cNvSpPr/>
          <p:nvPr/>
        </p:nvSpPr>
        <p:spPr>
          <a:xfrm>
            <a:off x="8268135" y="5479905"/>
            <a:ext cx="2861707" cy="923330"/>
          </a:xfrm>
          <a:prstGeom prst="rect">
            <a:avLst/>
          </a:prstGeom>
        </p:spPr>
        <p:txBody>
          <a:bodyPr wrap="square">
            <a:spAutoFit/>
          </a:bodyPr>
          <a:lstStyle/>
          <a:p>
            <a:r>
              <a:rPr lang="en-GB" dirty="0">
                <a:hlinkClick r:id="rId6"/>
              </a:rPr>
              <a:t>Attention deficit hyperactivity disorder (ADHD) - NHS (www.nhs.uk)</a:t>
            </a:r>
            <a:r>
              <a:rPr lang="en-GB" dirty="0"/>
              <a:t> </a:t>
            </a:r>
          </a:p>
        </p:txBody>
      </p:sp>
      <p:sp>
        <p:nvSpPr>
          <p:cNvPr id="11" name="TextBox 10">
            <a:extLst>
              <a:ext uri="{FF2B5EF4-FFF2-40B4-BE49-F238E27FC236}">
                <a16:creationId xmlns:a16="http://schemas.microsoft.com/office/drawing/2014/main" id="{AE07D7CC-D14A-4FCD-8FF6-3B9138641230}"/>
              </a:ext>
            </a:extLst>
          </p:cNvPr>
          <p:cNvSpPr txBox="1"/>
          <p:nvPr/>
        </p:nvSpPr>
        <p:spPr>
          <a:xfrm>
            <a:off x="393268" y="3776964"/>
            <a:ext cx="3400424" cy="2862322"/>
          </a:xfrm>
          <a:prstGeom prst="rect">
            <a:avLst/>
          </a:prstGeom>
          <a:solidFill>
            <a:schemeClr val="bg1"/>
          </a:solidFill>
        </p:spPr>
        <p:txBody>
          <a:bodyPr wrap="square" rtlCol="0">
            <a:spAutoFit/>
          </a:bodyPr>
          <a:lstStyle/>
          <a:p>
            <a:r>
              <a:rPr lang="en-GB" b="1" dirty="0">
                <a:solidFill>
                  <a:srgbClr val="FF33CC"/>
                </a:solidFill>
              </a:rPr>
              <a:t>Challenges</a:t>
            </a:r>
          </a:p>
          <a:p>
            <a:pPr marL="285750" indent="-285750">
              <a:buFont typeface="Arial" panose="020B0604020202020204" pitchFamily="34" charset="0"/>
              <a:buChar char="•"/>
            </a:pPr>
            <a:r>
              <a:rPr lang="en-GB" dirty="0"/>
              <a:t>Attention to detail</a:t>
            </a:r>
          </a:p>
          <a:p>
            <a:pPr marL="285750" indent="-285750">
              <a:buFont typeface="Arial" panose="020B0604020202020204" pitchFamily="34" charset="0"/>
              <a:buChar char="•"/>
            </a:pPr>
            <a:r>
              <a:rPr lang="en-GB" dirty="0"/>
              <a:t>Competing tasks &amp; following instructions</a:t>
            </a:r>
          </a:p>
          <a:p>
            <a:pPr marL="285750" indent="-285750">
              <a:buFont typeface="Arial" panose="020B0604020202020204" pitchFamily="34" charset="0"/>
              <a:buChar char="•"/>
            </a:pPr>
            <a:r>
              <a:rPr lang="en-GB" dirty="0"/>
              <a:t>Organisation &amp; Time management</a:t>
            </a:r>
          </a:p>
          <a:p>
            <a:pPr marL="285750" indent="-285750">
              <a:buFont typeface="Arial" panose="020B0604020202020204" pitchFamily="34" charset="0"/>
              <a:buChar char="•"/>
            </a:pPr>
            <a:r>
              <a:rPr lang="en-GB" dirty="0"/>
              <a:t>Restless energy &amp;  impatience</a:t>
            </a:r>
          </a:p>
          <a:p>
            <a:pPr marL="285750" indent="-285750">
              <a:buFont typeface="Arial" panose="020B0604020202020204" pitchFamily="34" charset="0"/>
              <a:buChar char="•"/>
            </a:pPr>
            <a:r>
              <a:rPr lang="en-GB" dirty="0"/>
              <a:t>Keeping quiet</a:t>
            </a:r>
          </a:p>
          <a:p>
            <a:pPr marL="285750" indent="-285750">
              <a:buFont typeface="Arial" panose="020B0604020202020204" pitchFamily="34" charset="0"/>
              <a:buChar char="•"/>
            </a:pPr>
            <a:r>
              <a:rPr lang="en-GB" dirty="0"/>
              <a:t>Mood swings</a:t>
            </a:r>
          </a:p>
          <a:p>
            <a:endParaRPr lang="en-GB" dirty="0"/>
          </a:p>
        </p:txBody>
      </p:sp>
      <p:sp>
        <p:nvSpPr>
          <p:cNvPr id="12" name="TextBox 11">
            <a:extLst>
              <a:ext uri="{FF2B5EF4-FFF2-40B4-BE49-F238E27FC236}">
                <a16:creationId xmlns:a16="http://schemas.microsoft.com/office/drawing/2014/main" id="{04153280-4089-4157-9198-B1027DE48278}"/>
              </a:ext>
            </a:extLst>
          </p:cNvPr>
          <p:cNvSpPr txBox="1"/>
          <p:nvPr/>
        </p:nvSpPr>
        <p:spPr>
          <a:xfrm>
            <a:off x="5120099" y="3817912"/>
            <a:ext cx="2754312" cy="2585323"/>
          </a:xfrm>
          <a:prstGeom prst="rect">
            <a:avLst/>
          </a:prstGeom>
          <a:solidFill>
            <a:schemeClr val="bg1"/>
          </a:solidFill>
        </p:spPr>
        <p:txBody>
          <a:bodyPr wrap="square" rtlCol="0">
            <a:spAutoFit/>
          </a:bodyPr>
          <a:lstStyle/>
          <a:p>
            <a:r>
              <a:rPr lang="en-GB" b="1" dirty="0">
                <a:solidFill>
                  <a:srgbClr val="FF33CC"/>
                </a:solidFill>
              </a:rPr>
              <a:t>Strengths</a:t>
            </a:r>
          </a:p>
          <a:p>
            <a:pPr marL="285750" indent="-285750">
              <a:buFont typeface="Arial" panose="020B0604020202020204" pitchFamily="34" charset="0"/>
              <a:buChar char="•"/>
            </a:pPr>
            <a:r>
              <a:rPr lang="en-GB" dirty="0"/>
              <a:t>Hyper focussed</a:t>
            </a:r>
          </a:p>
          <a:p>
            <a:pPr marL="285750" indent="-285750">
              <a:buFont typeface="Arial" panose="020B0604020202020204" pitchFamily="34" charset="0"/>
              <a:buChar char="•"/>
            </a:pPr>
            <a:r>
              <a:rPr lang="en-GB" dirty="0"/>
              <a:t>Creative</a:t>
            </a:r>
          </a:p>
          <a:p>
            <a:pPr marL="285750" indent="-285750">
              <a:buFont typeface="Arial" panose="020B0604020202020204" pitchFamily="34" charset="0"/>
              <a:buChar char="•"/>
            </a:pPr>
            <a:r>
              <a:rPr lang="en-GB" dirty="0"/>
              <a:t>Problem solving</a:t>
            </a:r>
          </a:p>
          <a:p>
            <a:pPr marL="285750" indent="-285750">
              <a:buFont typeface="Arial" panose="020B0604020202020204" pitchFamily="34" charset="0"/>
              <a:buChar char="•"/>
            </a:pPr>
            <a:r>
              <a:rPr lang="en-GB" dirty="0"/>
              <a:t>High levels of social intelligence</a:t>
            </a:r>
          </a:p>
          <a:p>
            <a:pPr marL="285750" indent="-285750">
              <a:buFont typeface="Arial" panose="020B0604020202020204" pitchFamily="34" charset="0"/>
              <a:buChar char="•"/>
            </a:pPr>
            <a:r>
              <a:rPr lang="en-GB" dirty="0"/>
              <a:t>Empathic</a:t>
            </a:r>
          </a:p>
          <a:p>
            <a:pPr marL="285750" indent="-285750">
              <a:buFont typeface="Arial" panose="020B0604020202020204" pitchFamily="34" charset="0"/>
              <a:buChar char="•"/>
            </a:pPr>
            <a:r>
              <a:rPr lang="en-GB" dirty="0"/>
              <a:t>Fun to be around</a:t>
            </a:r>
          </a:p>
          <a:p>
            <a:pPr marL="285750" indent="-285750">
              <a:buFont typeface="Arial" panose="020B0604020202020204" pitchFamily="34" charset="0"/>
              <a:buChar char="•"/>
            </a:pPr>
            <a:r>
              <a:rPr lang="en-GB" dirty="0"/>
              <a:t>Communication</a:t>
            </a:r>
          </a:p>
        </p:txBody>
      </p:sp>
      <p:sp>
        <p:nvSpPr>
          <p:cNvPr id="13" name="Rectangle 12">
            <a:extLst>
              <a:ext uri="{FF2B5EF4-FFF2-40B4-BE49-F238E27FC236}">
                <a16:creationId xmlns:a16="http://schemas.microsoft.com/office/drawing/2014/main" id="{FB61D8B3-6D12-4A58-A0F8-B6E2B0CE160D}"/>
              </a:ext>
            </a:extLst>
          </p:cNvPr>
          <p:cNvSpPr/>
          <p:nvPr/>
        </p:nvSpPr>
        <p:spPr>
          <a:xfrm>
            <a:off x="8268135" y="4628787"/>
            <a:ext cx="3530597" cy="646331"/>
          </a:xfrm>
          <a:prstGeom prst="rect">
            <a:avLst/>
          </a:prstGeom>
        </p:spPr>
        <p:txBody>
          <a:bodyPr wrap="square">
            <a:spAutoFit/>
          </a:bodyPr>
          <a:lstStyle/>
          <a:p>
            <a:r>
              <a:rPr lang="en-GB" dirty="0">
                <a:hlinkClick r:id="rId7"/>
              </a:rPr>
              <a:t>What are the benefits of ADHD? (medicalnewstoday.com)</a:t>
            </a:r>
            <a:endParaRPr lang="en-GB" dirty="0"/>
          </a:p>
        </p:txBody>
      </p:sp>
      <p:sp>
        <p:nvSpPr>
          <p:cNvPr id="16" name="Arrow: Right 15">
            <a:extLst>
              <a:ext uri="{FF2B5EF4-FFF2-40B4-BE49-F238E27FC236}">
                <a16:creationId xmlns:a16="http://schemas.microsoft.com/office/drawing/2014/main" id="{69C5C89D-6DFE-4EE5-B9F4-3A5B1B2C99B4}"/>
              </a:ext>
            </a:extLst>
          </p:cNvPr>
          <p:cNvSpPr/>
          <p:nvPr/>
        </p:nvSpPr>
        <p:spPr>
          <a:xfrm>
            <a:off x="4042558" y="4863770"/>
            <a:ext cx="828675" cy="493605"/>
          </a:xfrm>
          <a:prstGeom prst="rightArrow">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33CC"/>
              </a:solidFill>
            </a:endParaRPr>
          </a:p>
        </p:txBody>
      </p:sp>
    </p:spTree>
    <p:extLst>
      <p:ext uri="{BB962C8B-B14F-4D97-AF65-F5344CB8AC3E}">
        <p14:creationId xmlns:p14="http://schemas.microsoft.com/office/powerpoint/2010/main" val="147716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4580</TotalTime>
  <Words>3539</Words>
  <Application>Microsoft Office PowerPoint</Application>
  <PresentationFormat>Widescreen</PresentationFormat>
  <Paragraphs>239</Paragraphs>
  <Slides>18</Slides>
  <Notes>17</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Neurodiversity in the Workplace</vt:lpstr>
      <vt:lpstr>What is Neurodiversity? </vt:lpstr>
      <vt:lpstr>PowerPoint Presentation</vt:lpstr>
      <vt:lpstr>Neurodiversity</vt:lpstr>
      <vt:lpstr>Autism</vt:lpstr>
      <vt:lpstr>Dyslexia</vt:lpstr>
      <vt:lpstr>Dyspraxia/Developmental Co-ordination Disorder</vt:lpstr>
      <vt:lpstr>Dyscalculia</vt:lpstr>
      <vt:lpstr>ADHD</vt:lpstr>
      <vt:lpstr>How teams can support  their neurodivergent colleagues</vt:lpstr>
      <vt:lpstr>How can we support our  neurodivergent colleagues?</vt:lpstr>
      <vt:lpstr>What managers can do</vt:lpstr>
      <vt:lpstr>Good management</vt:lpstr>
      <vt:lpstr>What could you do  differently right now?</vt:lpstr>
      <vt:lpstr>PowerPoint Presentation</vt:lpstr>
      <vt:lpstr>Resources</vt:lpstr>
      <vt:lpstr>Welcome</vt:lpstr>
      <vt:lpstr>Course Sessions Overview by module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Stiff</dc:creator>
  <cp:lastModifiedBy>Christine Frame</cp:lastModifiedBy>
  <cp:revision>127</cp:revision>
  <dcterms:created xsi:type="dcterms:W3CDTF">2022-05-31T09:54:01Z</dcterms:created>
  <dcterms:modified xsi:type="dcterms:W3CDTF">2023-01-24T11:25:55Z</dcterms:modified>
</cp:coreProperties>
</file>